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78" r:id="rId2"/>
    <p:sldId id="279" r:id="rId3"/>
    <p:sldId id="2007577306" r:id="rId4"/>
    <p:sldId id="2007577307" r:id="rId5"/>
    <p:sldId id="2007577308" r:id="rId6"/>
    <p:sldId id="2007577309" r:id="rId7"/>
    <p:sldId id="2007577310" r:id="rId8"/>
    <p:sldId id="2007577311" r:id="rId9"/>
    <p:sldId id="2007577312" r:id="rId10"/>
    <p:sldId id="2007577341" r:id="rId11"/>
    <p:sldId id="2007577342" r:id="rId12"/>
    <p:sldId id="2007577343" r:id="rId13"/>
    <p:sldId id="2007577344" r:id="rId14"/>
    <p:sldId id="2007577345" r:id="rId15"/>
    <p:sldId id="2007577346" r:id="rId16"/>
    <p:sldId id="2007577347" r:id="rId17"/>
    <p:sldId id="2007577348" r:id="rId18"/>
    <p:sldId id="2007577349" r:id="rId19"/>
    <p:sldId id="2007577350" r:id="rId20"/>
    <p:sldId id="2007577351" r:id="rId21"/>
    <p:sldId id="2007577352" r:id="rId22"/>
    <p:sldId id="2007577353" r:id="rId23"/>
    <p:sldId id="2007577354" r:id="rId24"/>
    <p:sldId id="2007577355" r:id="rId25"/>
    <p:sldId id="2007577356" r:id="rId26"/>
    <p:sldId id="2007577357" r:id="rId27"/>
    <p:sldId id="2007577358" r:id="rId28"/>
    <p:sldId id="2007577359" r:id="rId29"/>
    <p:sldId id="2007577360" r:id="rId30"/>
    <p:sldId id="2007577361" r:id="rId31"/>
    <p:sldId id="2007577362" r:id="rId32"/>
    <p:sldId id="2007577363" r:id="rId33"/>
    <p:sldId id="2007577364" r:id="rId34"/>
    <p:sldId id="2007577365" r:id="rId35"/>
    <p:sldId id="2007577366" r:id="rId36"/>
    <p:sldId id="2007577367" r:id="rId37"/>
    <p:sldId id="2007577368" r:id="rId38"/>
    <p:sldId id="2007577369" r:id="rId39"/>
    <p:sldId id="2007577370" r:id="rId40"/>
    <p:sldId id="2007577371" r:id="rId41"/>
    <p:sldId id="2007577372" r:id="rId42"/>
    <p:sldId id="2007577373" r:id="rId43"/>
    <p:sldId id="2007577374" r:id="rId44"/>
    <p:sldId id="2007577375" r:id="rId45"/>
    <p:sldId id="2007577376" r:id="rId46"/>
    <p:sldId id="2007577377" r:id="rId47"/>
  </p:sldIdLst>
  <p:sldSz cx="12192000" cy="6858000"/>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6E49"/>
    <a:srgbClr val="BD374A"/>
    <a:srgbClr val="9F0000"/>
    <a:srgbClr val="FED317"/>
    <a:srgbClr val="4276AA"/>
    <a:srgbClr val="CACCCA"/>
    <a:srgbClr val="E1BF01"/>
    <a:srgbClr val="BC2B45"/>
    <a:srgbClr val="6A868F"/>
    <a:srgbClr val="CB4D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0" autoAdjust="0"/>
    <p:restoredTop sz="76682" autoAdjust="0"/>
  </p:normalViewPr>
  <p:slideViewPr>
    <p:cSldViewPr snapToGrid="0">
      <p:cViewPr varScale="1">
        <p:scale>
          <a:sx n="63" d="100"/>
          <a:sy n="63" d="100"/>
        </p:scale>
        <p:origin x="821"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A8D595C6-6C49-41FA-8DE2-F2F7A912BA0C}" type="datetimeFigureOut">
              <a:rPr lang="zh-CN" altLang="en-US" smtClean="0"/>
              <a:t>2023/9/13</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DF498882-B6DA-4410-B919-C32584C6E6AF}" type="slidenum">
              <a:rPr lang="zh-CN" altLang="en-US" smtClean="0"/>
              <a:t>‹#›</a:t>
            </a:fld>
            <a:endParaRPr lang="zh-CN" altLang="en-US"/>
          </a:p>
        </p:txBody>
      </p:sp>
    </p:spTree>
    <p:extLst>
      <p:ext uri="{BB962C8B-B14F-4D97-AF65-F5344CB8AC3E}">
        <p14:creationId xmlns:p14="http://schemas.microsoft.com/office/powerpoint/2010/main" val="4169011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67B58FB6-3EEB-4D3D-A07C-7C8A033C1EA0}" type="datetimeFigureOut">
              <a:rPr lang="zh-CN" altLang="en-US" smtClean="0"/>
              <a:t>2023/9/13</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48E96F6F-117D-45C1-932D-C1A75452E2E7}" type="slidenum">
              <a:rPr lang="zh-CN" altLang="en-US" smtClean="0"/>
              <a:t>‹#›</a:t>
            </a:fld>
            <a:endParaRPr lang="zh-CN" altLang="en-US"/>
          </a:p>
        </p:txBody>
      </p:sp>
    </p:spTree>
    <p:extLst>
      <p:ext uri="{BB962C8B-B14F-4D97-AF65-F5344CB8AC3E}">
        <p14:creationId xmlns:p14="http://schemas.microsoft.com/office/powerpoint/2010/main" val="27898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aike.baidu.com/item/%E4%BA%BA%E6%9C%BA%E7%9F%9B%E7%9B%BE"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baike.baidu.com/item/%E6%89%B9%E5%A4%84%E7%90%86"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baike.baidu.com/item/%E4%BA%BA%E6%9C%BA%E7%9F%9B%E7%9B%B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baike.baidu.com/item/%E8%BE%93%E5%87%BA%E8%AE%BE%E5%A4%87"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baike.baidu.com/item/%E5%A4%9A%E9%81%93%E7%A8%8B%E5%BA%8F%E7%B3%BB%E7%BB%9F" TargetMode="External"/><Relationship Id="rId7" Type="http://schemas.openxmlformats.org/officeDocument/2006/relationships/hyperlink" Target="https://baike.baidu.com/item/%E5%A4%96%E9%83%A8%E8%AE%BE%E5%A4%87"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baike.baidu.com/item/%E5%AD%98%E5%82%A8%E5%99%A8%E7%AE%A1%E7%90%86" TargetMode="External"/><Relationship Id="rId5" Type="http://schemas.openxmlformats.org/officeDocument/2006/relationships/hyperlink" Target="https://baike.baidu.com/item/%E5%A4%84%E7%90%86%E6%9C%BA" TargetMode="External"/><Relationship Id="rId4" Type="http://schemas.openxmlformats.org/officeDocument/2006/relationships/hyperlink" Target="https://baike.baidu.com/item/%E4%BD%9C%E4%B8%9A%E8%B0%83%E5%BA%A6"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baidu.com/s?wd=%E6%93%8D%E4%BD%9C%E7%B3%BB%E7%BB%9F&amp;tn=SE_PcZhidaonwhc_ngpagmjz&amp;rsv_dl=gh_pc_zhida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865CF4-6670-4085-9111-C4BCF1A04DF6}" type="slidenum">
              <a:rPr lang="zh-CN" altLang="en-US" smtClean="0"/>
              <a:t>1</a:t>
            </a:fld>
            <a:endParaRPr lang="zh-CN" altLang="en-US"/>
          </a:p>
        </p:txBody>
      </p:sp>
    </p:spTree>
    <p:extLst>
      <p:ext uri="{BB962C8B-B14F-4D97-AF65-F5344CB8AC3E}">
        <p14:creationId xmlns:p14="http://schemas.microsoft.com/office/powerpoint/2010/main" val="360573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11</a:t>
            </a:fld>
            <a:endParaRPr lang="zh-CN" altLang="en-US"/>
          </a:p>
        </p:txBody>
      </p:sp>
    </p:spTree>
    <p:extLst>
      <p:ext uri="{BB962C8B-B14F-4D97-AF65-F5344CB8AC3E}">
        <p14:creationId xmlns:p14="http://schemas.microsoft.com/office/powerpoint/2010/main" val="3555380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12</a:t>
            </a:fld>
            <a:endParaRPr lang="zh-CN" altLang="en-US"/>
          </a:p>
        </p:txBody>
      </p:sp>
    </p:spTree>
    <p:extLst>
      <p:ext uri="{BB962C8B-B14F-4D97-AF65-F5344CB8AC3E}">
        <p14:creationId xmlns:p14="http://schemas.microsoft.com/office/powerpoint/2010/main" val="258856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13</a:t>
            </a:fld>
            <a:endParaRPr lang="zh-CN" altLang="en-US"/>
          </a:p>
        </p:txBody>
      </p:sp>
    </p:spTree>
    <p:extLst>
      <p:ext uri="{BB962C8B-B14F-4D97-AF65-F5344CB8AC3E}">
        <p14:creationId xmlns:p14="http://schemas.microsoft.com/office/powerpoint/2010/main" val="659511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14</a:t>
            </a:fld>
            <a:endParaRPr lang="zh-CN" altLang="en-US"/>
          </a:p>
        </p:txBody>
      </p:sp>
    </p:spTree>
    <p:extLst>
      <p:ext uri="{BB962C8B-B14F-4D97-AF65-F5344CB8AC3E}">
        <p14:creationId xmlns:p14="http://schemas.microsoft.com/office/powerpoint/2010/main" val="2179117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位，字节、字是计算机的基本单位</a:t>
            </a:r>
            <a:endParaRPr lang="en-US" altLang="zh-CN" dirty="0" smtClean="0"/>
          </a:p>
          <a:p>
            <a:pPr eaLnBrk="1" hangingPunct="1"/>
            <a:r>
              <a:rPr lang="en-US" altLang="zh-CN" dirty="0" smtClean="0"/>
              <a:t>8</a:t>
            </a:r>
            <a:r>
              <a:rPr lang="zh-CN" altLang="en-US" dirty="0" smtClean="0"/>
              <a:t>位机，</a:t>
            </a:r>
            <a:r>
              <a:rPr lang="en-US" altLang="zh-CN" dirty="0" smtClean="0"/>
              <a:t>16</a:t>
            </a:r>
            <a:r>
              <a:rPr lang="zh-CN" altLang="en-US" dirty="0" smtClean="0"/>
              <a:t>位机，</a:t>
            </a:r>
            <a:r>
              <a:rPr lang="en-US" altLang="zh-CN" dirty="0" smtClean="0"/>
              <a:t>32</a:t>
            </a:r>
            <a:r>
              <a:rPr lang="zh-CN" altLang="en-US" dirty="0" smtClean="0"/>
              <a:t>位机，</a:t>
            </a:r>
            <a:r>
              <a:rPr lang="en-US" altLang="zh-CN" dirty="0" smtClean="0"/>
              <a:t>64</a:t>
            </a:r>
            <a:r>
              <a:rPr lang="zh-CN" altLang="en-US" dirty="0" smtClean="0"/>
              <a:t>位机的区别</a:t>
            </a:r>
            <a:endParaRPr lang="en-US" altLang="zh-CN" dirty="0" smtClean="0"/>
          </a:p>
          <a:p>
            <a:pPr lvl="1" eaLnBrk="1" hangingPunct="1"/>
            <a:r>
              <a:rPr lang="en-US" altLang="zh-CN" dirty="0" smtClean="0"/>
              <a:t>8</a:t>
            </a:r>
            <a:r>
              <a:rPr lang="zh-CN" altLang="en-US" dirty="0" smtClean="0"/>
              <a:t>位机字长为</a:t>
            </a:r>
            <a:r>
              <a:rPr lang="en-US" altLang="zh-CN" dirty="0" smtClean="0"/>
              <a:t>8</a:t>
            </a:r>
            <a:r>
              <a:rPr lang="zh-CN" altLang="en-US" dirty="0" smtClean="0"/>
              <a:t>位（</a:t>
            </a:r>
            <a:r>
              <a:rPr lang="en-US" altLang="zh-CN" dirty="0" smtClean="0"/>
              <a:t>1</a:t>
            </a:r>
            <a:r>
              <a:rPr lang="zh-CN" altLang="en-US" dirty="0" smtClean="0"/>
              <a:t>字节），</a:t>
            </a:r>
            <a:r>
              <a:rPr lang="en-US" altLang="zh-CN" dirty="0" smtClean="0"/>
              <a:t>16</a:t>
            </a:r>
            <a:r>
              <a:rPr lang="zh-CN" altLang="en-US" dirty="0" smtClean="0"/>
              <a:t>位机字长为</a:t>
            </a:r>
            <a:r>
              <a:rPr lang="en-US" altLang="zh-CN" dirty="0" smtClean="0"/>
              <a:t>16</a:t>
            </a:r>
            <a:r>
              <a:rPr lang="zh-CN" altLang="en-US" dirty="0" smtClean="0"/>
              <a:t>位（</a:t>
            </a:r>
            <a:r>
              <a:rPr lang="en-US" altLang="zh-CN" dirty="0" smtClean="0"/>
              <a:t>2</a:t>
            </a:r>
            <a:r>
              <a:rPr lang="zh-CN" altLang="en-US" dirty="0" smtClean="0"/>
              <a:t>字节），</a:t>
            </a:r>
            <a:r>
              <a:rPr lang="en-US" altLang="zh-CN" dirty="0" smtClean="0"/>
              <a:t>32</a:t>
            </a:r>
            <a:r>
              <a:rPr lang="zh-CN" altLang="en-US" dirty="0" smtClean="0"/>
              <a:t>位机字长为</a:t>
            </a:r>
            <a:r>
              <a:rPr lang="en-US" altLang="zh-CN" dirty="0" smtClean="0"/>
              <a:t>32</a:t>
            </a:r>
            <a:r>
              <a:rPr lang="zh-CN" altLang="en-US" dirty="0" smtClean="0"/>
              <a:t>位（</a:t>
            </a:r>
            <a:r>
              <a:rPr lang="en-US" altLang="zh-CN" dirty="0" smtClean="0"/>
              <a:t>4</a:t>
            </a:r>
            <a:r>
              <a:rPr lang="zh-CN" altLang="en-US" dirty="0" smtClean="0"/>
              <a:t>字节），</a:t>
            </a:r>
            <a:r>
              <a:rPr lang="en-US" altLang="zh-CN" dirty="0" smtClean="0"/>
              <a:t>64</a:t>
            </a:r>
            <a:r>
              <a:rPr lang="zh-CN" altLang="en-US" dirty="0" smtClean="0"/>
              <a:t>位机字长为</a:t>
            </a:r>
            <a:r>
              <a:rPr lang="en-US" altLang="zh-CN" dirty="0" smtClean="0"/>
              <a:t>	</a:t>
            </a:r>
            <a:endParaRPr lang="zh-CN" altLang="en-US" dirty="0" smtClean="0"/>
          </a:p>
          <a:p>
            <a:endParaRPr lang="en-US" altLang="zh-CN" dirty="0" smtClean="0"/>
          </a:p>
          <a:p>
            <a:r>
              <a:rPr lang="en-US" altLang="zh-CN" dirty="0" smtClean="0"/>
              <a:t>2^32=4G</a:t>
            </a:r>
          </a:p>
          <a:p>
            <a:r>
              <a:rPr lang="en-US" altLang="zh-CN" dirty="0" smtClean="0"/>
              <a:t>2^64</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15</a:t>
            </a:fld>
            <a:endParaRPr lang="zh-CN" altLang="en-US"/>
          </a:p>
        </p:txBody>
      </p:sp>
    </p:spTree>
    <p:extLst>
      <p:ext uri="{BB962C8B-B14F-4D97-AF65-F5344CB8AC3E}">
        <p14:creationId xmlns:p14="http://schemas.microsoft.com/office/powerpoint/2010/main" val="86628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zh-CN" sz="1200" kern="1200" dirty="0" smtClean="0">
                <a:solidFill>
                  <a:schemeClr val="tx1"/>
                </a:solidFill>
                <a:effectLst/>
                <a:latin typeface="Tahoma" pitchFamily="34" charset="0"/>
                <a:ea typeface="+mn-ea"/>
                <a:cs typeface="+mn-cs"/>
              </a:rPr>
              <a:t>操作系统位数表示操作系统寻址能力，因此</a:t>
            </a:r>
            <a:r>
              <a:rPr kumimoji="1" lang="en-US" altLang="zh-CN" sz="1200" kern="1200" dirty="0" smtClean="0">
                <a:solidFill>
                  <a:schemeClr val="tx1"/>
                </a:solidFill>
                <a:effectLst/>
                <a:latin typeface="Tahoma" pitchFamily="34" charset="0"/>
                <a:ea typeface="+mn-ea"/>
                <a:cs typeface="+mn-cs"/>
              </a:rPr>
              <a:t>32</a:t>
            </a:r>
            <a:r>
              <a:rPr kumimoji="1" lang="zh-CN" altLang="zh-CN" sz="1200" kern="1200" dirty="0" smtClean="0">
                <a:solidFill>
                  <a:schemeClr val="tx1"/>
                </a:solidFill>
                <a:effectLst/>
                <a:latin typeface="Tahoma" pitchFamily="34" charset="0"/>
                <a:ea typeface="+mn-ea"/>
                <a:cs typeface="+mn-cs"/>
              </a:rPr>
              <a:t>位系统只能访问</a:t>
            </a:r>
            <a:r>
              <a:rPr kumimoji="1" lang="en-US" altLang="zh-CN" sz="1200" kern="1200" dirty="0" smtClean="0">
                <a:solidFill>
                  <a:schemeClr val="tx1"/>
                </a:solidFill>
                <a:effectLst/>
                <a:latin typeface="Tahoma" pitchFamily="34" charset="0"/>
                <a:ea typeface="+mn-ea"/>
                <a:cs typeface="+mn-cs"/>
              </a:rPr>
              <a:t>4G</a:t>
            </a:r>
            <a:r>
              <a:rPr kumimoji="1" lang="zh-CN" altLang="zh-CN" sz="1200" kern="1200" dirty="0" smtClean="0">
                <a:solidFill>
                  <a:schemeClr val="tx1"/>
                </a:solidFill>
                <a:effectLst/>
                <a:latin typeface="Tahoma" pitchFamily="34" charset="0"/>
                <a:ea typeface="+mn-ea"/>
                <a:cs typeface="+mn-cs"/>
              </a:rPr>
              <a:t>内存。</a:t>
            </a:r>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16</a:t>
            </a:fld>
            <a:endParaRPr lang="zh-CN" altLang="en-US"/>
          </a:p>
        </p:txBody>
      </p:sp>
    </p:spTree>
    <p:extLst>
      <p:ext uri="{BB962C8B-B14F-4D97-AF65-F5344CB8AC3E}">
        <p14:creationId xmlns:p14="http://schemas.microsoft.com/office/powerpoint/2010/main" val="2630831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r>
              <a:rPr lang="en-US" altLang="zh-CN" dirty="0" err="1" smtClean="0"/>
              <a:t>Cpu</a:t>
            </a:r>
            <a:r>
              <a:rPr lang="zh-CN" altLang="en-US" dirty="0" smtClean="0"/>
              <a:t>要访问某个存储器地址时先看看</a:t>
            </a:r>
            <a:r>
              <a:rPr lang="en-US" altLang="zh-CN" dirty="0" smtClean="0"/>
              <a:t>cache</a:t>
            </a:r>
            <a:r>
              <a:rPr lang="zh-CN" altLang="en-US" dirty="0" smtClean="0"/>
              <a:t>中是否已经有了该地址的内容，有就从</a:t>
            </a:r>
            <a:r>
              <a:rPr lang="en-US" altLang="zh-CN" dirty="0" smtClean="0"/>
              <a:t>cache</a:t>
            </a:r>
            <a:r>
              <a:rPr lang="zh-CN" altLang="en-US" dirty="0" smtClean="0"/>
              <a:t>中读，没有再从内存中读，并更新缓存</a:t>
            </a:r>
            <a:endParaRPr lang="en-US" altLang="zh-CN" dirty="0" smtClean="0"/>
          </a:p>
          <a:p>
            <a:endParaRPr lang="en-US" altLang="zh-CN" dirty="0" smtClean="0"/>
          </a:p>
          <a:p>
            <a:r>
              <a:rPr lang="zh-CN" altLang="en-US" dirty="0" smtClean="0"/>
              <a:t>命中率越高，速度越快，涉及更新策略，替换策略</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17</a:t>
            </a:fld>
            <a:endParaRPr lang="zh-CN" altLang="en-US"/>
          </a:p>
        </p:txBody>
      </p:sp>
    </p:spTree>
    <p:extLst>
      <p:ext uri="{BB962C8B-B14F-4D97-AF65-F5344CB8AC3E}">
        <p14:creationId xmlns:p14="http://schemas.microsoft.com/office/powerpoint/2010/main" val="1606122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18</a:t>
            </a:fld>
            <a:endParaRPr lang="zh-CN" altLang="en-US"/>
          </a:p>
        </p:txBody>
      </p:sp>
    </p:spTree>
    <p:extLst>
      <p:ext uri="{BB962C8B-B14F-4D97-AF65-F5344CB8AC3E}">
        <p14:creationId xmlns:p14="http://schemas.microsoft.com/office/powerpoint/2010/main" val="2820655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Cpu</a:t>
            </a:r>
            <a:r>
              <a:rPr lang="zh-CN" altLang="en-US" dirty="0" smtClean="0"/>
              <a:t>执行速度远高于存取速度</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19</a:t>
            </a:fld>
            <a:endParaRPr lang="zh-CN" altLang="en-US"/>
          </a:p>
        </p:txBody>
      </p:sp>
    </p:spTree>
    <p:extLst>
      <p:ext uri="{BB962C8B-B14F-4D97-AF65-F5344CB8AC3E}">
        <p14:creationId xmlns:p14="http://schemas.microsoft.com/office/powerpoint/2010/main" val="1260394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销售的硬盘上标称的</a:t>
            </a:r>
            <a:r>
              <a:rPr lang="en-US" altLang="zh-CN" dirty="0" smtClean="0"/>
              <a:t>G</a:t>
            </a:r>
            <a:r>
              <a:rPr lang="zh-CN" altLang="en-US" dirty="0" smtClean="0"/>
              <a:t>是以</a:t>
            </a:r>
            <a:r>
              <a:rPr lang="en-US" altLang="zh-CN" dirty="0" smtClean="0"/>
              <a:t>10^3</a:t>
            </a:r>
            <a:r>
              <a:rPr lang="zh-CN" altLang="en-US" dirty="0" smtClean="0"/>
              <a:t>为</a:t>
            </a:r>
            <a:r>
              <a:rPr lang="en-US" altLang="zh-CN" dirty="0" smtClean="0"/>
              <a:t>KB</a:t>
            </a:r>
            <a:r>
              <a:rPr lang="zh-CN" altLang="en-US" dirty="0" smtClean="0"/>
              <a:t>，因此标称容量在计算机内显示并没有这么多</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20</a:t>
            </a:fld>
            <a:endParaRPr lang="zh-CN" altLang="en-US"/>
          </a:p>
        </p:txBody>
      </p:sp>
    </p:spTree>
    <p:extLst>
      <p:ext uri="{BB962C8B-B14F-4D97-AF65-F5344CB8AC3E}">
        <p14:creationId xmlns:p14="http://schemas.microsoft.com/office/powerpoint/2010/main" val="15059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a:t>
            </a:fld>
            <a:endParaRPr lang="zh-CN" altLang="en-US"/>
          </a:p>
        </p:txBody>
      </p:sp>
    </p:spTree>
    <p:extLst>
      <p:ext uri="{BB962C8B-B14F-4D97-AF65-F5344CB8AC3E}">
        <p14:creationId xmlns:p14="http://schemas.microsoft.com/office/powerpoint/2010/main" val="450694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21</a:t>
            </a:fld>
            <a:endParaRPr lang="zh-CN" altLang="en-US"/>
          </a:p>
        </p:txBody>
      </p:sp>
    </p:spTree>
    <p:extLst>
      <p:ext uri="{BB962C8B-B14F-4D97-AF65-F5344CB8AC3E}">
        <p14:creationId xmlns:p14="http://schemas.microsoft.com/office/powerpoint/2010/main" val="1484909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22</a:t>
            </a:fld>
            <a:endParaRPr lang="zh-CN" altLang="en-US"/>
          </a:p>
        </p:txBody>
      </p:sp>
    </p:spTree>
    <p:extLst>
      <p:ext uri="{BB962C8B-B14F-4D97-AF65-F5344CB8AC3E}">
        <p14:creationId xmlns:p14="http://schemas.microsoft.com/office/powerpoint/2010/main" val="3371756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23</a:t>
            </a:fld>
            <a:endParaRPr lang="zh-CN" altLang="en-US"/>
          </a:p>
        </p:txBody>
      </p:sp>
    </p:spTree>
    <p:extLst>
      <p:ext uri="{BB962C8B-B14F-4D97-AF65-F5344CB8AC3E}">
        <p14:creationId xmlns:p14="http://schemas.microsoft.com/office/powerpoint/2010/main" val="1460863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486</a:t>
            </a:r>
            <a:r>
              <a:rPr lang="zh-CN" altLang="en-US" dirty="0" smtClean="0"/>
              <a:t>之前，</a:t>
            </a:r>
            <a:r>
              <a:rPr lang="en-US" altLang="zh-CN" dirty="0" smtClean="0"/>
              <a:t>CPU</a:t>
            </a:r>
            <a:r>
              <a:rPr lang="zh-CN" altLang="en-US" dirty="0" smtClean="0"/>
              <a:t>的主频还处于一个较低的阶段，</a:t>
            </a:r>
            <a:r>
              <a:rPr lang="en-US" altLang="zh-CN" dirty="0" smtClean="0"/>
              <a:t>CPU</a:t>
            </a:r>
            <a:r>
              <a:rPr lang="zh-CN" altLang="en-US" dirty="0" smtClean="0"/>
              <a:t>的主频一般都等于外频。</a:t>
            </a:r>
            <a:endParaRPr lang="en-US" altLang="zh-CN" dirty="0" smtClean="0"/>
          </a:p>
          <a:p>
            <a:r>
              <a:rPr lang="zh-CN" altLang="en-US" dirty="0" smtClean="0"/>
              <a:t>而在</a:t>
            </a:r>
            <a:r>
              <a:rPr lang="en-US" altLang="zh-CN" dirty="0" smtClean="0"/>
              <a:t>486</a:t>
            </a:r>
            <a:r>
              <a:rPr lang="zh-CN" altLang="en-US" dirty="0" smtClean="0"/>
              <a:t>出现以后，由于</a:t>
            </a:r>
            <a:r>
              <a:rPr lang="en-US" altLang="zh-CN" dirty="0" smtClean="0"/>
              <a:t>CPU</a:t>
            </a:r>
            <a:r>
              <a:rPr lang="zh-CN" altLang="en-US" dirty="0" smtClean="0"/>
              <a:t>工作频率不断提高，而</a:t>
            </a:r>
            <a:r>
              <a:rPr lang="en-US" altLang="zh-CN" dirty="0" smtClean="0"/>
              <a:t>PC</a:t>
            </a:r>
            <a:r>
              <a:rPr lang="zh-CN" altLang="en-US" dirty="0" smtClean="0"/>
              <a:t>机的一些其他设备（如插卡、硬盘等）却受到工艺的限制，不能承受更高的频率，因此限制了</a:t>
            </a:r>
            <a:r>
              <a:rPr lang="en-US" altLang="zh-CN" dirty="0" smtClean="0"/>
              <a:t>CPU</a:t>
            </a:r>
            <a:r>
              <a:rPr lang="zh-CN" altLang="en-US" dirty="0" smtClean="0"/>
              <a:t>频率的进一步提高。</a:t>
            </a:r>
            <a:endParaRPr lang="en-US" altLang="zh-CN" dirty="0" smtClean="0"/>
          </a:p>
          <a:p>
            <a:r>
              <a:rPr lang="zh-CN" altLang="en-US" dirty="0" smtClean="0"/>
              <a:t>因此出现了倍频技术，该技术能够使</a:t>
            </a:r>
            <a:r>
              <a:rPr lang="en-US" altLang="zh-CN" dirty="0" smtClean="0"/>
              <a:t>CPU</a:t>
            </a:r>
            <a:r>
              <a:rPr lang="zh-CN" altLang="en-US" dirty="0" smtClean="0"/>
              <a:t>内部工作频率变为外部频率的倍数，从而通过提升倍频而达到提升主频的目的。</a:t>
            </a:r>
            <a:endParaRPr lang="en-US" altLang="zh-CN" dirty="0" smtClean="0"/>
          </a:p>
          <a:p>
            <a:r>
              <a:rPr lang="zh-CN" altLang="en-US" dirty="0" smtClean="0"/>
              <a:t>倍频技术就是使外部设备可以工作在一个较低外频上，而</a:t>
            </a:r>
            <a:r>
              <a:rPr lang="en-US" altLang="zh-CN" dirty="0" smtClean="0"/>
              <a:t>CPU</a:t>
            </a:r>
            <a:r>
              <a:rPr lang="zh-CN" altLang="en-US" dirty="0" smtClean="0"/>
              <a:t>主频是外频的倍数。</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24</a:t>
            </a:fld>
            <a:endParaRPr lang="zh-CN" altLang="en-US"/>
          </a:p>
        </p:txBody>
      </p:sp>
    </p:spTree>
    <p:extLst>
      <p:ext uri="{BB962C8B-B14F-4D97-AF65-F5344CB8AC3E}">
        <p14:creationId xmlns:p14="http://schemas.microsoft.com/office/powerpoint/2010/main" val="49689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插槽类型：</a:t>
            </a:r>
            <a:r>
              <a:rPr lang="en-US" altLang="zh-CN" dirty="0" smtClean="0"/>
              <a:t>PCI</a:t>
            </a:r>
            <a:r>
              <a:rPr lang="zh-CN" altLang="en-US" dirty="0" smtClean="0"/>
              <a:t>，</a:t>
            </a:r>
            <a:r>
              <a:rPr lang="en-US" altLang="zh-CN" dirty="0" smtClean="0"/>
              <a:t>ISA</a:t>
            </a:r>
            <a:r>
              <a:rPr lang="zh-CN" altLang="en-US" dirty="0" smtClean="0"/>
              <a:t>，</a:t>
            </a:r>
            <a:r>
              <a:rPr lang="en-US" altLang="zh-CN" dirty="0" smtClean="0"/>
              <a:t>PCI</a:t>
            </a:r>
            <a:r>
              <a:rPr lang="zh-CN" altLang="en-US" dirty="0" smtClean="0"/>
              <a:t>带宽更高，</a:t>
            </a:r>
            <a:r>
              <a:rPr lang="en-US" altLang="zh-CN" dirty="0" smtClean="0"/>
              <a:t>ISA</a:t>
            </a:r>
            <a:r>
              <a:rPr lang="zh-CN" altLang="en-US" dirty="0" smtClean="0"/>
              <a:t>已逐渐淘汰</a:t>
            </a:r>
            <a:endParaRPr lang="en-US" altLang="zh-CN" dirty="0" smtClean="0"/>
          </a:p>
          <a:p>
            <a:r>
              <a:rPr lang="en-US" altLang="zh-CN" dirty="0" err="1" smtClean="0"/>
              <a:t>Pci</a:t>
            </a:r>
            <a:r>
              <a:rPr lang="en-US" altLang="zh-CN" dirty="0" smtClean="0"/>
              <a:t>-e(express) </a:t>
            </a:r>
            <a:r>
              <a:rPr kumimoji="1" lang="en-US" altLang="zh-CN" sz="1200" b="0" i="0" kern="1200" dirty="0" smtClean="0">
                <a:solidFill>
                  <a:schemeClr val="tx1"/>
                </a:solidFill>
                <a:effectLst/>
                <a:latin typeface="Tahoma" pitchFamily="34" charset="0"/>
                <a:ea typeface="+mn-ea"/>
                <a:cs typeface="+mn-cs"/>
              </a:rPr>
              <a:t>5GB/s</a:t>
            </a:r>
          </a:p>
          <a:p>
            <a:r>
              <a:rPr kumimoji="1" lang="en-US" altLang="zh-CN" sz="1200" b="0" i="0" kern="1200" dirty="0" err="1" smtClean="0">
                <a:solidFill>
                  <a:schemeClr val="tx1"/>
                </a:solidFill>
                <a:effectLst/>
                <a:latin typeface="Tahoma" pitchFamily="34" charset="0"/>
                <a:ea typeface="+mn-ea"/>
                <a:cs typeface="+mn-cs"/>
              </a:rPr>
              <a:t>Pci</a:t>
            </a:r>
            <a:r>
              <a:rPr kumimoji="1" lang="en-US" altLang="zh-CN" sz="1200" b="0" i="0" kern="1200" dirty="0" smtClean="0">
                <a:solidFill>
                  <a:schemeClr val="tx1"/>
                </a:solidFill>
                <a:effectLst/>
                <a:latin typeface="Tahoma" pitchFamily="34" charset="0"/>
                <a:ea typeface="+mn-ea"/>
                <a:cs typeface="+mn-cs"/>
              </a:rPr>
              <a:t> 133MB/sec(32</a:t>
            </a:r>
            <a:r>
              <a:rPr kumimoji="1" lang="zh-CN" altLang="en-US" sz="1200" b="0" i="0" kern="1200" dirty="0" smtClean="0">
                <a:solidFill>
                  <a:schemeClr val="tx1"/>
                </a:solidFill>
                <a:effectLst/>
                <a:latin typeface="Tahoma" pitchFamily="34" charset="0"/>
                <a:ea typeface="+mn-ea"/>
                <a:cs typeface="+mn-cs"/>
              </a:rPr>
              <a:t>位</a:t>
            </a:r>
            <a:r>
              <a:rPr kumimoji="1" lang="en-US" altLang="zh-CN" sz="1200" b="0" i="0" kern="1200" dirty="0" smtClean="0">
                <a:solidFill>
                  <a:schemeClr val="tx1"/>
                </a:solidFill>
                <a:effectLst/>
                <a:latin typeface="Tahoma" pitchFamily="34" charset="0"/>
                <a:ea typeface="+mn-ea"/>
                <a:cs typeface="+mn-cs"/>
              </a:rPr>
              <a:t>)</a:t>
            </a:r>
            <a:r>
              <a:rPr kumimoji="1" lang="zh-CN" altLang="en-US" sz="1200" b="0" i="0" kern="1200" dirty="0" smtClean="0">
                <a:solidFill>
                  <a:schemeClr val="tx1"/>
                </a:solidFill>
                <a:effectLst/>
                <a:latin typeface="Tahoma" pitchFamily="34" charset="0"/>
                <a:ea typeface="+mn-ea"/>
                <a:cs typeface="+mn-cs"/>
              </a:rPr>
              <a:t>和</a:t>
            </a:r>
            <a:r>
              <a:rPr kumimoji="1" lang="en-US" altLang="zh-CN" sz="1200" b="0" i="0" kern="1200" dirty="0" smtClean="0">
                <a:solidFill>
                  <a:schemeClr val="tx1"/>
                </a:solidFill>
                <a:effectLst/>
                <a:latin typeface="Tahoma" pitchFamily="34" charset="0"/>
                <a:ea typeface="+mn-ea"/>
                <a:cs typeface="+mn-cs"/>
              </a:rPr>
              <a:t>266MB/sec(64</a:t>
            </a:r>
            <a:r>
              <a:rPr kumimoji="1" lang="zh-CN" altLang="en-US" sz="1200" b="0" i="0" kern="1200" dirty="0" smtClean="0">
                <a:solidFill>
                  <a:schemeClr val="tx1"/>
                </a:solidFill>
                <a:effectLst/>
                <a:latin typeface="Tahoma" pitchFamily="34" charset="0"/>
                <a:ea typeface="+mn-ea"/>
                <a:cs typeface="+mn-cs"/>
              </a:rPr>
              <a:t>位</a:t>
            </a:r>
            <a:r>
              <a:rPr kumimoji="1" lang="en-US" altLang="zh-CN" sz="1200" b="0" i="0" kern="1200" dirty="0" smtClean="0">
                <a:solidFill>
                  <a:schemeClr val="tx1"/>
                </a:solidFill>
                <a:effectLst/>
                <a:latin typeface="Tahoma" pitchFamily="34" charset="0"/>
                <a:ea typeface="+mn-ea"/>
                <a:cs typeface="+mn-cs"/>
              </a:rPr>
              <a:t>)</a:t>
            </a:r>
          </a:p>
          <a:p>
            <a:r>
              <a:rPr kumimoji="1" lang="en-US" altLang="zh-CN" sz="1200" b="0" i="0" kern="1200" dirty="0" smtClean="0">
                <a:solidFill>
                  <a:schemeClr val="tx1"/>
                </a:solidFill>
                <a:effectLst/>
                <a:latin typeface="Tahoma" pitchFamily="34" charset="0"/>
                <a:ea typeface="+mn-ea"/>
                <a:cs typeface="+mn-cs"/>
              </a:rPr>
              <a:t>Isa </a:t>
            </a:r>
            <a:r>
              <a:rPr kumimoji="1" lang="zh-CN" altLang="en-US" sz="1200" b="0" i="0" kern="1200" dirty="0" smtClean="0">
                <a:solidFill>
                  <a:schemeClr val="tx1"/>
                </a:solidFill>
                <a:effectLst/>
                <a:latin typeface="Tahoma" pitchFamily="34" charset="0"/>
                <a:ea typeface="+mn-ea"/>
                <a:cs typeface="+mn-cs"/>
              </a:rPr>
              <a:t>最大传输率</a:t>
            </a:r>
            <a:r>
              <a:rPr kumimoji="1" lang="en-US" altLang="zh-CN" sz="1200" b="0" i="0" kern="1200" dirty="0" smtClean="0">
                <a:solidFill>
                  <a:schemeClr val="tx1"/>
                </a:solidFill>
                <a:effectLst/>
                <a:latin typeface="Tahoma" pitchFamily="34" charset="0"/>
                <a:ea typeface="+mn-ea"/>
                <a:cs typeface="+mn-cs"/>
              </a:rPr>
              <a:t>8MB/sec(16</a:t>
            </a:r>
            <a:r>
              <a:rPr kumimoji="1" lang="zh-CN" altLang="en-US" sz="1200" b="0" i="0" kern="1200" dirty="0" smtClean="0">
                <a:solidFill>
                  <a:schemeClr val="tx1"/>
                </a:solidFill>
                <a:effectLst/>
                <a:latin typeface="Tahoma" pitchFamily="34" charset="0"/>
                <a:ea typeface="+mn-ea"/>
                <a:cs typeface="+mn-cs"/>
              </a:rPr>
              <a:t>位总线）</a:t>
            </a:r>
            <a:endParaRPr lang="en-US" altLang="zh-CN" dirty="0" smtClean="0"/>
          </a:p>
          <a:p>
            <a:r>
              <a:rPr lang="zh-CN" altLang="en-US" dirty="0" smtClean="0"/>
              <a:t>目前很多板卡已经集成在主板上，插槽主要用来扩展</a:t>
            </a:r>
            <a:r>
              <a:rPr lang="en-US" altLang="zh-CN" dirty="0" smtClean="0"/>
              <a:t>PCI-E</a:t>
            </a:r>
            <a:r>
              <a:rPr lang="zh-CN" altLang="en-US" dirty="0" smtClean="0"/>
              <a:t>设备</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好多人考研面试不知道</a:t>
            </a:r>
            <a:r>
              <a:rPr lang="en-US" altLang="zh-CN" dirty="0" err="1" smtClean="0"/>
              <a:t>usb</a:t>
            </a:r>
            <a:r>
              <a:rPr lang="zh-CN" altLang="en-US" dirty="0" smtClean="0"/>
              <a:t>全称怎么写</a:t>
            </a:r>
          </a:p>
          <a:p>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25</a:t>
            </a:fld>
            <a:endParaRPr lang="zh-CN" altLang="en-US"/>
          </a:p>
        </p:txBody>
      </p:sp>
    </p:spTree>
    <p:extLst>
      <p:ext uri="{BB962C8B-B14F-4D97-AF65-F5344CB8AC3E}">
        <p14:creationId xmlns:p14="http://schemas.microsoft.com/office/powerpoint/2010/main" val="54654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26</a:t>
            </a:fld>
            <a:endParaRPr lang="zh-CN" altLang="en-US"/>
          </a:p>
        </p:txBody>
      </p:sp>
    </p:spTree>
    <p:extLst>
      <p:ext uri="{BB962C8B-B14F-4D97-AF65-F5344CB8AC3E}">
        <p14:creationId xmlns:p14="http://schemas.microsoft.com/office/powerpoint/2010/main" val="3882925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不同键盘布局：</a:t>
            </a:r>
            <a:r>
              <a:rPr lang="en-US" altLang="zh-CN" dirty="0" err="1" smtClean="0"/>
              <a:t>Qwer</a:t>
            </a:r>
            <a:r>
              <a:rPr lang="zh-CN" altLang="en-US" dirty="0" smtClean="0"/>
              <a:t>键盘</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27</a:t>
            </a:fld>
            <a:endParaRPr lang="zh-CN" altLang="en-US"/>
          </a:p>
        </p:txBody>
      </p:sp>
    </p:spTree>
    <p:extLst>
      <p:ext uri="{BB962C8B-B14F-4D97-AF65-F5344CB8AC3E}">
        <p14:creationId xmlns:p14="http://schemas.microsoft.com/office/powerpoint/2010/main" val="1764326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不同键盘布局：</a:t>
            </a:r>
            <a:r>
              <a:rPr lang="en-US" altLang="zh-CN" dirty="0" err="1" smtClean="0"/>
              <a:t>Qwer</a:t>
            </a:r>
            <a:r>
              <a:rPr lang="zh-CN" altLang="en-US" dirty="0" smtClean="0"/>
              <a:t>键盘</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28</a:t>
            </a:fld>
            <a:endParaRPr lang="zh-CN" altLang="en-US"/>
          </a:p>
        </p:txBody>
      </p:sp>
    </p:spTree>
    <p:extLst>
      <p:ext uri="{BB962C8B-B14F-4D97-AF65-F5344CB8AC3E}">
        <p14:creationId xmlns:p14="http://schemas.microsoft.com/office/powerpoint/2010/main" val="3243292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不同键盘布局：</a:t>
            </a:r>
            <a:r>
              <a:rPr lang="en-US" altLang="zh-CN" dirty="0" err="1" smtClean="0"/>
              <a:t>Qwer</a:t>
            </a:r>
            <a:r>
              <a:rPr lang="zh-CN" altLang="en-US" dirty="0" smtClean="0"/>
              <a:t>键盘</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29</a:t>
            </a:fld>
            <a:endParaRPr lang="zh-CN" altLang="en-US"/>
          </a:p>
        </p:txBody>
      </p:sp>
    </p:spTree>
    <p:extLst>
      <p:ext uri="{BB962C8B-B14F-4D97-AF65-F5344CB8AC3E}">
        <p14:creationId xmlns:p14="http://schemas.microsoft.com/office/powerpoint/2010/main" val="1802639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不同键盘布局：</a:t>
            </a:r>
            <a:r>
              <a:rPr lang="en-US" altLang="zh-CN" dirty="0" err="1" smtClean="0"/>
              <a:t>Qwer</a:t>
            </a:r>
            <a:r>
              <a:rPr lang="zh-CN" altLang="en-US" dirty="0" smtClean="0"/>
              <a:t>键盘</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30</a:t>
            </a:fld>
            <a:endParaRPr lang="zh-CN" altLang="en-US"/>
          </a:p>
        </p:txBody>
      </p:sp>
    </p:spTree>
    <p:extLst>
      <p:ext uri="{BB962C8B-B14F-4D97-AF65-F5344CB8AC3E}">
        <p14:creationId xmlns:p14="http://schemas.microsoft.com/office/powerpoint/2010/main" val="239518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冯</a:t>
            </a:r>
            <a:r>
              <a:rPr lang="en-US" altLang="zh-CN" dirty="0" smtClean="0"/>
              <a:t>·</a:t>
            </a:r>
            <a:r>
              <a:rPr lang="zh-CN" altLang="en-US" dirty="0" smtClean="0"/>
              <a:t>诺依曼结构也叫程序存储控制结构，数据和程序都存储在内存中</a:t>
            </a:r>
            <a:endParaRPr lang="en-US" altLang="zh-CN" dirty="0" smtClean="0"/>
          </a:p>
          <a:p>
            <a:r>
              <a:rPr lang="zh-CN" altLang="en-US" dirty="0" smtClean="0"/>
              <a:t>当前计算机的基础</a:t>
            </a:r>
            <a:endParaRPr lang="en-US" altLang="zh-CN" dirty="0" smtClean="0"/>
          </a:p>
          <a:p>
            <a:r>
              <a:rPr lang="zh-CN" altLang="en-US" dirty="0" smtClean="0"/>
              <a:t>数据流、指令流和控制流合称信息流，在总线上传输</a:t>
            </a:r>
            <a:endParaRPr lang="en-US" altLang="zh-CN"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sz="2000" dirty="0" smtClean="0"/>
              <a:t>冯</a:t>
            </a:r>
            <a:r>
              <a:rPr lang="en-US" altLang="zh-CN" sz="2000" dirty="0" smtClean="0"/>
              <a:t>·</a:t>
            </a:r>
            <a:r>
              <a:rPr lang="zh-CN" altLang="en-US" sz="2000" dirty="0" smtClean="0"/>
              <a:t>诺依曼没有用图形表示计算机系统结构，导致了目前的各种计算机结构图。</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4</a:t>
            </a:fld>
            <a:endParaRPr lang="zh-CN" altLang="en-US"/>
          </a:p>
        </p:txBody>
      </p:sp>
    </p:spTree>
    <p:extLst>
      <p:ext uri="{BB962C8B-B14F-4D97-AF65-F5344CB8AC3E}">
        <p14:creationId xmlns:p14="http://schemas.microsoft.com/office/powerpoint/2010/main" val="2373878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31</a:t>
            </a:fld>
            <a:endParaRPr lang="zh-CN" altLang="en-US"/>
          </a:p>
        </p:txBody>
      </p:sp>
    </p:spTree>
    <p:extLst>
      <p:ext uri="{BB962C8B-B14F-4D97-AF65-F5344CB8AC3E}">
        <p14:creationId xmlns:p14="http://schemas.microsoft.com/office/powerpoint/2010/main" val="2804977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LED</a:t>
            </a:r>
            <a:r>
              <a:rPr lang="zh-CN" altLang="en-US" dirty="0" smtClean="0"/>
              <a:t>打印机</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32</a:t>
            </a:fld>
            <a:endParaRPr lang="zh-CN" altLang="en-US"/>
          </a:p>
        </p:txBody>
      </p:sp>
    </p:spTree>
    <p:extLst>
      <p:ext uri="{BB962C8B-B14F-4D97-AF65-F5344CB8AC3E}">
        <p14:creationId xmlns:p14="http://schemas.microsoft.com/office/powerpoint/2010/main" val="3342322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LED</a:t>
            </a:r>
            <a:r>
              <a:rPr lang="zh-CN" altLang="en-US" dirty="0" smtClean="0"/>
              <a:t>打印机</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33</a:t>
            </a:fld>
            <a:endParaRPr lang="zh-CN" altLang="en-US"/>
          </a:p>
        </p:txBody>
      </p:sp>
    </p:spTree>
    <p:extLst>
      <p:ext uri="{BB962C8B-B14F-4D97-AF65-F5344CB8AC3E}">
        <p14:creationId xmlns:p14="http://schemas.microsoft.com/office/powerpoint/2010/main" val="2670694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LED</a:t>
            </a:r>
            <a:r>
              <a:rPr lang="zh-CN" altLang="en-US" dirty="0" smtClean="0"/>
              <a:t>打印机</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34</a:t>
            </a:fld>
            <a:endParaRPr lang="zh-CN" altLang="en-US"/>
          </a:p>
        </p:txBody>
      </p:sp>
    </p:spTree>
    <p:extLst>
      <p:ext uri="{BB962C8B-B14F-4D97-AF65-F5344CB8AC3E}">
        <p14:creationId xmlns:p14="http://schemas.microsoft.com/office/powerpoint/2010/main" val="567918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LED</a:t>
            </a:r>
            <a:r>
              <a:rPr lang="zh-CN" altLang="en-US" dirty="0" smtClean="0"/>
              <a:t>打印机</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35</a:t>
            </a:fld>
            <a:endParaRPr lang="zh-CN" altLang="en-US"/>
          </a:p>
        </p:txBody>
      </p:sp>
    </p:spTree>
    <p:extLst>
      <p:ext uri="{BB962C8B-B14F-4D97-AF65-F5344CB8AC3E}">
        <p14:creationId xmlns:p14="http://schemas.microsoft.com/office/powerpoint/2010/main" val="107823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红色部分是大家比较熟悉的现代操作系统</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36</a:t>
            </a:fld>
            <a:endParaRPr lang="zh-CN" altLang="en-US"/>
          </a:p>
        </p:txBody>
      </p:sp>
    </p:spTree>
    <p:extLst>
      <p:ext uri="{BB962C8B-B14F-4D97-AF65-F5344CB8AC3E}">
        <p14:creationId xmlns:p14="http://schemas.microsoft.com/office/powerpoint/2010/main" val="2142607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smtClean="0">
                <a:solidFill>
                  <a:schemeClr val="tx1"/>
                </a:solidFill>
                <a:effectLst/>
                <a:latin typeface="Tahoma" pitchFamily="34" charset="0"/>
                <a:ea typeface="+mn-ea"/>
                <a:cs typeface="+mn-cs"/>
              </a:rPr>
              <a:t>1946</a:t>
            </a:r>
            <a:r>
              <a:rPr kumimoji="1" lang="zh-CN" altLang="en-US" sz="1200" b="0" i="0" kern="1200" dirty="0" smtClean="0">
                <a:solidFill>
                  <a:schemeClr val="tx1"/>
                </a:solidFill>
                <a:effectLst/>
                <a:latin typeface="Tahoma" pitchFamily="34" charset="0"/>
                <a:ea typeface="+mn-ea"/>
                <a:cs typeface="+mn-cs"/>
              </a:rPr>
              <a:t>年第一台计算机诞生</a:t>
            </a:r>
            <a:r>
              <a:rPr kumimoji="1" lang="en-US" altLang="zh-CN" sz="1200" b="0" i="0" kern="1200" dirty="0" smtClean="0">
                <a:solidFill>
                  <a:schemeClr val="tx1"/>
                </a:solidFill>
                <a:effectLst/>
                <a:latin typeface="Tahoma" pitchFamily="34" charset="0"/>
                <a:ea typeface="+mn-ea"/>
                <a:cs typeface="+mn-cs"/>
              </a:rPr>
              <a:t>--20</a:t>
            </a:r>
            <a:r>
              <a:rPr kumimoji="1" lang="zh-CN" altLang="en-US" sz="1200" b="0" i="0" kern="1200" dirty="0" smtClean="0">
                <a:solidFill>
                  <a:schemeClr val="tx1"/>
                </a:solidFill>
                <a:effectLst/>
                <a:latin typeface="Tahoma" pitchFamily="34" charset="0"/>
                <a:ea typeface="+mn-ea"/>
                <a:cs typeface="+mn-cs"/>
              </a:rPr>
              <a:t>世纪</a:t>
            </a:r>
            <a:r>
              <a:rPr kumimoji="1" lang="en-US" altLang="zh-CN" sz="1200" b="0" i="0" kern="1200" dirty="0" smtClean="0">
                <a:solidFill>
                  <a:schemeClr val="tx1"/>
                </a:solidFill>
                <a:effectLst/>
                <a:latin typeface="Tahoma" pitchFamily="34" charset="0"/>
                <a:ea typeface="+mn-ea"/>
                <a:cs typeface="+mn-cs"/>
              </a:rPr>
              <a:t>50</a:t>
            </a:r>
            <a:r>
              <a:rPr kumimoji="1" lang="zh-CN" altLang="en-US" sz="1200" b="0" i="0" kern="1200" dirty="0" smtClean="0">
                <a:solidFill>
                  <a:schemeClr val="tx1"/>
                </a:solidFill>
                <a:effectLst/>
                <a:latin typeface="Tahoma" pitchFamily="34" charset="0"/>
                <a:ea typeface="+mn-ea"/>
                <a:cs typeface="+mn-cs"/>
              </a:rPr>
              <a:t>年代中期，还未出现操作系统，计算机工作采用手工操作方式。</a:t>
            </a:r>
          </a:p>
          <a:p>
            <a:r>
              <a:rPr kumimoji="1" lang="zh-CN" altLang="en-US" sz="1200" b="0" i="0" kern="1200" dirty="0" smtClean="0">
                <a:solidFill>
                  <a:schemeClr val="tx1"/>
                </a:solidFill>
                <a:effectLst/>
                <a:latin typeface="Tahoma" pitchFamily="34" charset="0"/>
                <a:ea typeface="+mn-ea"/>
                <a:cs typeface="+mn-cs"/>
              </a:rPr>
              <a:t>手工操作</a:t>
            </a:r>
          </a:p>
          <a:p>
            <a:r>
              <a:rPr kumimoji="1" lang="zh-CN" altLang="en-US" sz="1200" b="0" i="0" kern="1200" dirty="0" smtClean="0">
                <a:solidFill>
                  <a:schemeClr val="tx1"/>
                </a:solidFill>
                <a:effectLst/>
                <a:latin typeface="Tahoma" pitchFamily="34" charset="0"/>
                <a:ea typeface="+mn-ea"/>
                <a:cs typeface="+mn-cs"/>
              </a:rPr>
              <a:t>程序员将对应于程序和数据的已穿孔的纸带（或卡片）装入输入机，然后启动输入机把程序和数据输入计算机内存，接着通过控制台开关启动程序针对数据运行；计算完毕，打印机输出计算结果；用户取走结果并卸下纸带（或卡片）后，才让下一个用户上机。</a:t>
            </a:r>
          </a:p>
          <a:p>
            <a:r>
              <a:rPr kumimoji="1" lang="zh-CN" altLang="en-US" sz="1200" b="0" i="0" kern="1200" dirty="0" smtClean="0">
                <a:solidFill>
                  <a:schemeClr val="tx1"/>
                </a:solidFill>
                <a:effectLst/>
                <a:latin typeface="Tahoma" pitchFamily="34" charset="0"/>
                <a:ea typeface="+mn-ea"/>
                <a:cs typeface="+mn-cs"/>
              </a:rPr>
              <a:t>手工操作方式两个特点：</a:t>
            </a:r>
          </a:p>
          <a:p>
            <a:r>
              <a:rPr kumimoji="1" lang="zh-CN" altLang="en-US" sz="1200" b="0" i="0" kern="1200" dirty="0" smtClean="0">
                <a:solidFill>
                  <a:schemeClr val="tx1"/>
                </a:solidFill>
                <a:effectLst/>
                <a:latin typeface="Tahoma" pitchFamily="34" charset="0"/>
                <a:ea typeface="+mn-ea"/>
                <a:cs typeface="+mn-cs"/>
              </a:rPr>
              <a:t>（</a:t>
            </a:r>
            <a:r>
              <a:rPr kumimoji="1" lang="en-US" altLang="zh-CN" sz="1200" b="0" i="0" kern="1200" dirty="0" smtClean="0">
                <a:solidFill>
                  <a:schemeClr val="tx1"/>
                </a:solidFill>
                <a:effectLst/>
                <a:latin typeface="Tahoma" pitchFamily="34" charset="0"/>
                <a:ea typeface="+mn-ea"/>
                <a:cs typeface="+mn-cs"/>
              </a:rPr>
              <a:t>1</a:t>
            </a:r>
            <a:r>
              <a:rPr kumimoji="1" lang="zh-CN" altLang="en-US" sz="1200" b="0" i="0" kern="1200" dirty="0" smtClean="0">
                <a:solidFill>
                  <a:schemeClr val="tx1"/>
                </a:solidFill>
                <a:effectLst/>
                <a:latin typeface="Tahoma" pitchFamily="34" charset="0"/>
                <a:ea typeface="+mn-ea"/>
                <a:cs typeface="+mn-cs"/>
              </a:rPr>
              <a:t>）用户独占全机。不会出现因资源已被其他用户占用而等待的现象，但资源的利用率低。</a:t>
            </a:r>
          </a:p>
          <a:p>
            <a:r>
              <a:rPr kumimoji="1" lang="zh-CN" altLang="en-US" sz="1200" b="0" i="0" kern="1200" dirty="0" smtClean="0">
                <a:solidFill>
                  <a:schemeClr val="tx1"/>
                </a:solidFill>
                <a:effectLst/>
                <a:latin typeface="Tahoma" pitchFamily="34" charset="0"/>
                <a:ea typeface="+mn-ea"/>
                <a:cs typeface="+mn-cs"/>
              </a:rPr>
              <a:t>（</a:t>
            </a:r>
            <a:r>
              <a:rPr kumimoji="1" lang="en-US" altLang="zh-CN" sz="1200" b="0" i="0" kern="1200" dirty="0" smtClean="0">
                <a:solidFill>
                  <a:schemeClr val="tx1"/>
                </a:solidFill>
                <a:effectLst/>
                <a:latin typeface="Tahoma" pitchFamily="34" charset="0"/>
                <a:ea typeface="+mn-ea"/>
                <a:cs typeface="+mn-cs"/>
              </a:rPr>
              <a:t>2</a:t>
            </a:r>
            <a:r>
              <a:rPr kumimoji="1" lang="zh-CN" altLang="en-US" sz="1200" b="0" i="0" kern="1200" dirty="0" smtClean="0">
                <a:solidFill>
                  <a:schemeClr val="tx1"/>
                </a:solidFill>
                <a:effectLst/>
                <a:latin typeface="Tahoma" pitchFamily="34" charset="0"/>
                <a:ea typeface="+mn-ea"/>
                <a:cs typeface="+mn-cs"/>
              </a:rPr>
              <a:t>）</a:t>
            </a:r>
            <a:r>
              <a:rPr kumimoji="1" lang="en-US" altLang="zh-CN" sz="1200" b="0" i="0" kern="1200" dirty="0" smtClean="0">
                <a:solidFill>
                  <a:schemeClr val="tx1"/>
                </a:solidFill>
                <a:effectLst/>
                <a:latin typeface="Tahoma" pitchFamily="34" charset="0"/>
                <a:ea typeface="+mn-ea"/>
                <a:cs typeface="+mn-cs"/>
              </a:rPr>
              <a:t>CPU </a:t>
            </a:r>
            <a:r>
              <a:rPr kumimoji="1" lang="zh-CN" altLang="en-US" sz="1200" b="0" i="0" kern="1200" dirty="0" smtClean="0">
                <a:solidFill>
                  <a:schemeClr val="tx1"/>
                </a:solidFill>
                <a:effectLst/>
                <a:latin typeface="Tahoma" pitchFamily="34" charset="0"/>
                <a:ea typeface="+mn-ea"/>
                <a:cs typeface="+mn-cs"/>
              </a:rPr>
              <a:t>等待手工操作。</a:t>
            </a:r>
            <a:r>
              <a:rPr kumimoji="1" lang="en-US" altLang="zh-CN" sz="1200" b="0" i="0" kern="1200" dirty="0" smtClean="0">
                <a:solidFill>
                  <a:schemeClr val="tx1"/>
                </a:solidFill>
                <a:effectLst/>
                <a:latin typeface="Tahoma" pitchFamily="34" charset="0"/>
                <a:ea typeface="+mn-ea"/>
                <a:cs typeface="+mn-cs"/>
              </a:rPr>
              <a:t>CPU</a:t>
            </a:r>
            <a:r>
              <a:rPr kumimoji="1" lang="zh-CN" altLang="en-US" sz="1200" b="0" i="0" kern="1200" dirty="0" smtClean="0">
                <a:solidFill>
                  <a:schemeClr val="tx1"/>
                </a:solidFill>
                <a:effectLst/>
                <a:latin typeface="Tahoma" pitchFamily="34" charset="0"/>
                <a:ea typeface="+mn-ea"/>
                <a:cs typeface="+mn-cs"/>
              </a:rPr>
              <a:t>的利用不充分。</a:t>
            </a:r>
          </a:p>
          <a:p>
            <a:r>
              <a:rPr kumimoji="1" lang="zh-CN" altLang="en-US" sz="1200" b="0" i="0" kern="1200" dirty="0" smtClean="0">
                <a:solidFill>
                  <a:schemeClr val="tx1"/>
                </a:solidFill>
                <a:effectLst/>
                <a:latin typeface="Tahoma" pitchFamily="34" charset="0"/>
                <a:ea typeface="+mn-ea"/>
                <a:cs typeface="+mn-cs"/>
              </a:rPr>
              <a:t> </a:t>
            </a:r>
            <a:r>
              <a:rPr kumimoji="1" lang="en-US" altLang="zh-CN" sz="1200" b="0" i="0" kern="1200" dirty="0" smtClean="0">
                <a:solidFill>
                  <a:schemeClr val="tx1"/>
                </a:solidFill>
                <a:effectLst/>
                <a:latin typeface="Tahoma" pitchFamily="34" charset="0"/>
                <a:ea typeface="+mn-ea"/>
                <a:cs typeface="+mn-cs"/>
              </a:rPr>
              <a:t>20</a:t>
            </a:r>
            <a:r>
              <a:rPr kumimoji="1" lang="zh-CN" altLang="en-US" sz="1200" b="0" i="0" kern="1200" dirty="0" smtClean="0">
                <a:solidFill>
                  <a:schemeClr val="tx1"/>
                </a:solidFill>
                <a:effectLst/>
                <a:latin typeface="Tahoma" pitchFamily="34" charset="0"/>
                <a:ea typeface="+mn-ea"/>
                <a:cs typeface="+mn-cs"/>
              </a:rPr>
              <a:t>世纪</a:t>
            </a:r>
            <a:r>
              <a:rPr kumimoji="1" lang="en-US" altLang="zh-CN" sz="1200" b="0" i="0" kern="1200" dirty="0" smtClean="0">
                <a:solidFill>
                  <a:schemeClr val="tx1"/>
                </a:solidFill>
                <a:effectLst/>
                <a:latin typeface="Tahoma" pitchFamily="34" charset="0"/>
                <a:ea typeface="+mn-ea"/>
                <a:cs typeface="+mn-cs"/>
              </a:rPr>
              <a:t>50</a:t>
            </a:r>
            <a:r>
              <a:rPr kumimoji="1" lang="zh-CN" altLang="en-US" sz="1200" b="0" i="0" kern="1200" dirty="0" smtClean="0">
                <a:solidFill>
                  <a:schemeClr val="tx1"/>
                </a:solidFill>
                <a:effectLst/>
                <a:latin typeface="Tahoma" pitchFamily="34" charset="0"/>
                <a:ea typeface="+mn-ea"/>
                <a:cs typeface="+mn-cs"/>
              </a:rPr>
              <a:t>年代后期，出现</a:t>
            </a:r>
            <a:r>
              <a:rPr kumimoji="1" lang="zh-CN" altLang="en-US" sz="1200" b="0" i="0" u="none" strike="noStrike" kern="1200" dirty="0" smtClean="0">
                <a:solidFill>
                  <a:schemeClr val="tx1"/>
                </a:solidFill>
                <a:effectLst/>
                <a:latin typeface="Tahoma" pitchFamily="34" charset="0"/>
                <a:ea typeface="+mn-ea"/>
                <a:cs typeface="+mn-cs"/>
                <a:hlinkClick r:id="rId3"/>
              </a:rPr>
              <a:t>人机矛盾</a:t>
            </a:r>
            <a:r>
              <a:rPr kumimoji="1" lang="zh-CN" altLang="en-US" sz="1200" b="0" i="0" kern="1200" dirty="0" smtClean="0">
                <a:solidFill>
                  <a:schemeClr val="tx1"/>
                </a:solidFill>
                <a:effectLst/>
                <a:latin typeface="Tahoma" pitchFamily="34" charset="0"/>
                <a:ea typeface="+mn-ea"/>
                <a:cs typeface="+mn-cs"/>
              </a:rPr>
              <a:t>：手工操作的慢速度和计算机的高速度之间形成了尖锐矛盾，手工操作方式已严重损害了系统资源的利用率（使资源利用率降为百分之几，甚至更低），不能容忍。唯一的解决办法：只有摆脱人的手工操作，实现作业的自动过渡。这样就出现了成</a:t>
            </a:r>
            <a:r>
              <a:rPr kumimoji="1" lang="zh-CN" altLang="en-US" sz="1200" b="0" i="0" u="none" strike="noStrike" kern="1200" dirty="0" smtClean="0">
                <a:solidFill>
                  <a:schemeClr val="tx1"/>
                </a:solidFill>
                <a:effectLst/>
                <a:latin typeface="Tahoma" pitchFamily="34" charset="0"/>
                <a:ea typeface="+mn-ea"/>
                <a:cs typeface="+mn-cs"/>
                <a:hlinkClick r:id="rId4"/>
              </a:rPr>
              <a:t>批处理</a:t>
            </a:r>
            <a:r>
              <a:rPr kumimoji="1" lang="zh-CN" altLang="en-US" sz="1200" b="0" i="0" kern="1200" dirty="0" smtClean="0">
                <a:solidFill>
                  <a:schemeClr val="tx1"/>
                </a:solidFill>
                <a:effectLst/>
                <a:latin typeface="Tahoma" pitchFamily="34" charset="0"/>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37</a:t>
            </a:fld>
            <a:endParaRPr lang="zh-CN" altLang="en-US"/>
          </a:p>
        </p:txBody>
      </p:sp>
    </p:spTree>
    <p:extLst>
      <p:ext uri="{BB962C8B-B14F-4D97-AF65-F5344CB8AC3E}">
        <p14:creationId xmlns:p14="http://schemas.microsoft.com/office/powerpoint/2010/main" val="175874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smtClean="0">
                <a:solidFill>
                  <a:schemeClr val="tx1"/>
                </a:solidFill>
                <a:effectLst/>
                <a:latin typeface="Tahoma" pitchFamily="34" charset="0"/>
                <a:ea typeface="+mn-ea"/>
                <a:cs typeface="+mn-cs"/>
              </a:rPr>
              <a:t>监督程序不停地处理各个作业，从而实现了作业到作业的自动转接，减少了作业建立时间和手工操作时间，有效克服了</a:t>
            </a:r>
            <a:r>
              <a:rPr kumimoji="1" lang="zh-CN" altLang="en-US" sz="1200" b="0" i="0" u="none" strike="noStrike" kern="1200" dirty="0" smtClean="0">
                <a:solidFill>
                  <a:schemeClr val="tx1"/>
                </a:solidFill>
                <a:effectLst/>
                <a:latin typeface="Tahoma" pitchFamily="34" charset="0"/>
                <a:ea typeface="+mn-ea"/>
                <a:cs typeface="+mn-cs"/>
                <a:hlinkClick r:id="rId3"/>
              </a:rPr>
              <a:t>人机矛盾</a:t>
            </a:r>
            <a:r>
              <a:rPr kumimoji="1" lang="zh-CN" altLang="en-US" sz="1200" b="0" i="0" kern="1200" dirty="0" smtClean="0">
                <a:solidFill>
                  <a:schemeClr val="tx1"/>
                </a:solidFill>
                <a:effectLst/>
                <a:latin typeface="Tahoma" pitchFamily="34" charset="0"/>
                <a:ea typeface="+mn-ea"/>
                <a:cs typeface="+mn-cs"/>
              </a:rPr>
              <a:t>，提高了计算机的利用率。</a:t>
            </a:r>
          </a:p>
          <a:p>
            <a:r>
              <a:rPr kumimoji="1" lang="zh-CN" altLang="en-US" sz="1200" b="0" i="0" kern="1200" dirty="0" smtClean="0">
                <a:solidFill>
                  <a:schemeClr val="tx1"/>
                </a:solidFill>
                <a:effectLst/>
                <a:latin typeface="Tahoma" pitchFamily="34" charset="0"/>
                <a:ea typeface="+mn-ea"/>
                <a:cs typeface="+mn-cs"/>
              </a:rPr>
              <a:t>但是，在作业输入和结果输出时，主机的高速</a:t>
            </a:r>
            <a:r>
              <a:rPr kumimoji="1" lang="en-US" altLang="zh-CN" sz="1200" b="0" i="0" kern="1200" dirty="0" smtClean="0">
                <a:solidFill>
                  <a:schemeClr val="tx1"/>
                </a:solidFill>
                <a:effectLst/>
                <a:latin typeface="Tahoma" pitchFamily="34" charset="0"/>
                <a:ea typeface="+mn-ea"/>
                <a:cs typeface="+mn-cs"/>
              </a:rPr>
              <a:t>CPU</a:t>
            </a:r>
            <a:r>
              <a:rPr kumimoji="1" lang="zh-CN" altLang="en-US" sz="1200" b="0" i="0" kern="1200" dirty="0" smtClean="0">
                <a:solidFill>
                  <a:schemeClr val="tx1"/>
                </a:solidFill>
                <a:effectLst/>
                <a:latin typeface="Tahoma" pitchFamily="34" charset="0"/>
                <a:ea typeface="+mn-ea"/>
                <a:cs typeface="+mn-cs"/>
              </a:rPr>
              <a:t>仍处于空闲状态，等待慢速的输入</a:t>
            </a:r>
            <a:r>
              <a:rPr kumimoji="1" lang="en-US" altLang="zh-CN" sz="1200" b="0" i="0" kern="1200" dirty="0" smtClean="0">
                <a:solidFill>
                  <a:schemeClr val="tx1"/>
                </a:solidFill>
                <a:effectLst/>
                <a:latin typeface="Tahoma" pitchFamily="34" charset="0"/>
                <a:ea typeface="+mn-ea"/>
                <a:cs typeface="+mn-cs"/>
              </a:rPr>
              <a:t>/</a:t>
            </a:r>
            <a:r>
              <a:rPr kumimoji="1" lang="zh-CN" altLang="en-US" sz="1200" b="0" i="0" u="none" strike="noStrike" kern="1200" dirty="0" smtClean="0">
                <a:solidFill>
                  <a:schemeClr val="tx1"/>
                </a:solidFill>
                <a:effectLst/>
                <a:latin typeface="Tahoma" pitchFamily="34" charset="0"/>
                <a:ea typeface="+mn-ea"/>
                <a:cs typeface="+mn-cs"/>
                <a:hlinkClick r:id="rId4"/>
              </a:rPr>
              <a:t>输出设备</a:t>
            </a:r>
            <a:r>
              <a:rPr kumimoji="1" lang="zh-CN" altLang="en-US" sz="1200" b="0" i="0" kern="1200" dirty="0" smtClean="0">
                <a:solidFill>
                  <a:schemeClr val="tx1"/>
                </a:solidFill>
                <a:effectLst/>
                <a:latin typeface="Tahoma" pitchFamily="34" charset="0"/>
                <a:ea typeface="+mn-ea"/>
                <a:cs typeface="+mn-cs"/>
              </a:rPr>
              <a:t>完成工作： 主机处于“忙等”状态。</a:t>
            </a:r>
          </a:p>
          <a:p>
            <a:endParaRPr lang="en-US" altLang="zh-CN" dirty="0" smtClean="0"/>
          </a:p>
          <a:p>
            <a:r>
              <a:rPr lang="zh-CN" altLang="en-US" dirty="0" smtClean="0"/>
              <a:t>队列的特性是先进先出</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38</a:t>
            </a:fld>
            <a:endParaRPr lang="zh-CN" altLang="en-US"/>
          </a:p>
        </p:txBody>
      </p:sp>
    </p:spTree>
    <p:extLst>
      <p:ext uri="{BB962C8B-B14F-4D97-AF65-F5344CB8AC3E}">
        <p14:creationId xmlns:p14="http://schemas.microsoft.com/office/powerpoint/2010/main" val="4017221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原因：由于输入</a:t>
            </a:r>
            <a:r>
              <a:rPr lang="en-US" altLang="zh-CN" sz="1200" dirty="0" smtClean="0"/>
              <a:t>/</a:t>
            </a:r>
            <a:r>
              <a:rPr lang="zh-CN" altLang="en-US" sz="1200" dirty="0" smtClean="0"/>
              <a:t>输出设备的速度相对于</a:t>
            </a:r>
            <a:r>
              <a:rPr lang="en-US" altLang="zh-CN" sz="1200" dirty="0" smtClean="0"/>
              <a:t>CPU</a:t>
            </a:r>
            <a:r>
              <a:rPr lang="zh-CN" altLang="en-US" sz="1200" dirty="0" smtClean="0"/>
              <a:t>的速度慢很多，而计算机在输入</a:t>
            </a:r>
            <a:r>
              <a:rPr lang="en-US" altLang="zh-CN" sz="1200" dirty="0" smtClean="0"/>
              <a:t>/</a:t>
            </a:r>
            <a:r>
              <a:rPr lang="zh-CN" altLang="en-US" sz="1200" dirty="0" smtClean="0"/>
              <a:t>输出数据时</a:t>
            </a:r>
            <a:r>
              <a:rPr lang="en-US" altLang="zh-CN" sz="1200" dirty="0" smtClean="0"/>
              <a:t>CPU</a:t>
            </a:r>
            <a:r>
              <a:rPr lang="zh-CN" altLang="en-US" sz="1200" dirty="0" smtClean="0"/>
              <a:t>是空闲的，为解决这一问题，提高计算机的使用效率，在</a:t>
            </a:r>
            <a:r>
              <a:rPr lang="en-US" altLang="zh-CN" sz="1200" dirty="0" smtClean="0"/>
              <a:t>20</a:t>
            </a:r>
            <a:r>
              <a:rPr lang="zh-CN" altLang="en-US" sz="1200" dirty="0" smtClean="0"/>
              <a:t>世纪</a:t>
            </a:r>
            <a:r>
              <a:rPr lang="en-US" altLang="zh-CN" sz="1200" dirty="0" smtClean="0"/>
              <a:t>60</a:t>
            </a:r>
            <a:r>
              <a:rPr lang="zh-CN" altLang="en-US" sz="1200" dirty="0" smtClean="0"/>
              <a:t>年代中期又出现了多道批处理</a:t>
            </a:r>
            <a:r>
              <a:rPr lang="zh-CN" altLang="en-US" sz="1200" dirty="0" smtClean="0"/>
              <a:t>系统</a:t>
            </a:r>
            <a:endParaRPr kumimoji="1" lang="en-US" altLang="zh-CN" sz="1200" b="0" i="0" u="none" strike="noStrike" kern="1200" dirty="0" smtClean="0">
              <a:solidFill>
                <a:schemeClr val="tx1"/>
              </a:solidFill>
              <a:effectLst/>
              <a:latin typeface="Tahoma" pitchFamily="34" charset="0"/>
              <a:ea typeface="+mn-ea"/>
              <a:cs typeface="+mn-cs"/>
            </a:endParaRPr>
          </a:p>
          <a:p>
            <a:r>
              <a:rPr kumimoji="1" lang="zh-CN" altLang="en-US" sz="1200" b="0" i="0" kern="1200" dirty="0" smtClean="0">
                <a:solidFill>
                  <a:schemeClr val="tx1"/>
                </a:solidFill>
                <a:effectLst/>
                <a:latin typeface="Tahoma" pitchFamily="34" charset="0"/>
                <a:ea typeface="+mn-ea"/>
                <a:cs typeface="+mn-cs"/>
              </a:rPr>
              <a:t>（</a:t>
            </a:r>
            <a:r>
              <a:rPr kumimoji="1" lang="en-US" altLang="zh-CN" sz="1200" b="0" i="0" kern="1200" dirty="0" smtClean="0">
                <a:solidFill>
                  <a:schemeClr val="tx1"/>
                </a:solidFill>
                <a:effectLst/>
                <a:latin typeface="Tahoma" pitchFamily="34" charset="0"/>
                <a:ea typeface="+mn-ea"/>
                <a:cs typeface="+mn-cs"/>
              </a:rPr>
              <a:t>1</a:t>
            </a:r>
            <a:r>
              <a:rPr kumimoji="1" lang="zh-CN" altLang="en-US" sz="1200" b="0" i="0" kern="1200" dirty="0" smtClean="0">
                <a:solidFill>
                  <a:schemeClr val="tx1"/>
                </a:solidFill>
                <a:effectLst/>
                <a:latin typeface="Tahoma" pitchFamily="34" charset="0"/>
                <a:ea typeface="+mn-ea"/>
                <a:cs typeface="+mn-cs"/>
              </a:rPr>
              <a:t>）多道：计算机内存中同时存放几道相互独立的程序；</a:t>
            </a:r>
          </a:p>
          <a:p>
            <a:r>
              <a:rPr kumimoji="1" lang="zh-CN" altLang="en-US" sz="1200" b="0" i="0" kern="1200" dirty="0" smtClean="0">
                <a:solidFill>
                  <a:schemeClr val="tx1"/>
                </a:solidFill>
                <a:effectLst/>
                <a:latin typeface="Tahoma" pitchFamily="34" charset="0"/>
                <a:ea typeface="+mn-ea"/>
                <a:cs typeface="+mn-cs"/>
              </a:rPr>
              <a:t>（</a:t>
            </a:r>
            <a:r>
              <a:rPr kumimoji="1" lang="en-US" altLang="zh-CN" sz="1200" b="0" i="0" kern="1200" dirty="0" smtClean="0">
                <a:solidFill>
                  <a:schemeClr val="tx1"/>
                </a:solidFill>
                <a:effectLst/>
                <a:latin typeface="Tahoma" pitchFamily="34" charset="0"/>
                <a:ea typeface="+mn-ea"/>
                <a:cs typeface="+mn-cs"/>
              </a:rPr>
              <a:t>2</a:t>
            </a:r>
            <a:r>
              <a:rPr kumimoji="1" lang="zh-CN" altLang="en-US" sz="1200" b="0" i="0" kern="1200" dirty="0" smtClean="0">
                <a:solidFill>
                  <a:schemeClr val="tx1"/>
                </a:solidFill>
                <a:effectLst/>
                <a:latin typeface="Tahoma" pitchFamily="34" charset="0"/>
                <a:ea typeface="+mn-ea"/>
                <a:cs typeface="+mn-cs"/>
              </a:rPr>
              <a:t>）宏观上并行：同时进入系统的几道程序都处于运行过程中，即它们先后开始了各自的运行，但都未运行完毕；</a:t>
            </a:r>
          </a:p>
          <a:p>
            <a:r>
              <a:rPr kumimoji="1" lang="zh-CN" altLang="en-US" sz="1200" b="0" i="0" kern="1200" dirty="0" smtClean="0">
                <a:solidFill>
                  <a:schemeClr val="tx1"/>
                </a:solidFill>
                <a:effectLst/>
                <a:latin typeface="Tahoma" pitchFamily="34" charset="0"/>
                <a:ea typeface="+mn-ea"/>
                <a:cs typeface="+mn-cs"/>
              </a:rPr>
              <a:t>（</a:t>
            </a:r>
            <a:r>
              <a:rPr kumimoji="1" lang="en-US" altLang="zh-CN" sz="1200" b="0" i="0" kern="1200" dirty="0" smtClean="0">
                <a:solidFill>
                  <a:schemeClr val="tx1"/>
                </a:solidFill>
                <a:effectLst/>
                <a:latin typeface="Tahoma" pitchFamily="34" charset="0"/>
                <a:ea typeface="+mn-ea"/>
                <a:cs typeface="+mn-cs"/>
              </a:rPr>
              <a:t>3</a:t>
            </a:r>
            <a:r>
              <a:rPr kumimoji="1" lang="zh-CN" altLang="en-US" sz="1200" b="0" i="0" kern="1200" dirty="0" smtClean="0">
                <a:solidFill>
                  <a:schemeClr val="tx1"/>
                </a:solidFill>
                <a:effectLst/>
                <a:latin typeface="Tahoma" pitchFamily="34" charset="0"/>
                <a:ea typeface="+mn-ea"/>
                <a:cs typeface="+mn-cs"/>
              </a:rPr>
              <a:t>）微观上串行：实际上，各道程序轮流地用</a:t>
            </a:r>
            <a:r>
              <a:rPr kumimoji="1" lang="en-US" altLang="zh-CN" sz="1200" b="0" i="0" kern="1200" dirty="0" smtClean="0">
                <a:solidFill>
                  <a:schemeClr val="tx1"/>
                </a:solidFill>
                <a:effectLst/>
                <a:latin typeface="Tahoma" pitchFamily="34" charset="0"/>
                <a:ea typeface="+mn-ea"/>
                <a:cs typeface="+mn-cs"/>
              </a:rPr>
              <a:t>CPU</a:t>
            </a:r>
            <a:r>
              <a:rPr kumimoji="1" lang="zh-CN" altLang="en-US" sz="1200" b="0" i="0" kern="1200" dirty="0" smtClean="0">
                <a:solidFill>
                  <a:schemeClr val="tx1"/>
                </a:solidFill>
                <a:effectLst/>
                <a:latin typeface="Tahoma" pitchFamily="34" charset="0"/>
                <a:ea typeface="+mn-ea"/>
                <a:cs typeface="+mn-cs"/>
              </a:rPr>
              <a:t>，并交替运行。</a:t>
            </a:r>
          </a:p>
          <a:p>
            <a:r>
              <a:rPr kumimoji="1" lang="zh-CN" altLang="en-US" sz="1200" b="0" i="0" u="none" strike="noStrike" kern="1200" dirty="0" smtClean="0">
                <a:solidFill>
                  <a:schemeClr val="tx1"/>
                </a:solidFill>
                <a:effectLst/>
                <a:latin typeface="Tahoma" pitchFamily="34" charset="0"/>
                <a:ea typeface="+mn-ea"/>
                <a:cs typeface="+mn-cs"/>
                <a:hlinkClick r:id="rId3"/>
              </a:rPr>
              <a:t>多道程序系统</a:t>
            </a:r>
            <a:r>
              <a:rPr kumimoji="1" lang="zh-CN" altLang="en-US" sz="1200" b="0" i="0" kern="1200" dirty="0" smtClean="0">
                <a:solidFill>
                  <a:schemeClr val="tx1"/>
                </a:solidFill>
                <a:effectLst/>
                <a:latin typeface="Tahoma" pitchFamily="34" charset="0"/>
                <a:ea typeface="+mn-ea"/>
                <a:cs typeface="+mn-cs"/>
              </a:rPr>
              <a:t>的出现，标志着操作系统渐趋成熟的阶段，先后出现了</a:t>
            </a:r>
            <a:r>
              <a:rPr kumimoji="1" lang="zh-CN" altLang="en-US" sz="1200" b="0" i="0" u="none" strike="noStrike" kern="1200" dirty="0" smtClean="0">
                <a:solidFill>
                  <a:schemeClr val="tx1"/>
                </a:solidFill>
                <a:effectLst/>
                <a:latin typeface="Tahoma" pitchFamily="34" charset="0"/>
                <a:ea typeface="+mn-ea"/>
                <a:cs typeface="+mn-cs"/>
                <a:hlinkClick r:id="rId4"/>
              </a:rPr>
              <a:t>作业调度</a:t>
            </a:r>
            <a:r>
              <a:rPr kumimoji="1" lang="zh-CN" altLang="en-US" sz="1200" b="0" i="0" kern="1200" dirty="0" smtClean="0">
                <a:solidFill>
                  <a:schemeClr val="tx1"/>
                </a:solidFill>
                <a:effectLst/>
                <a:latin typeface="Tahoma" pitchFamily="34" charset="0"/>
                <a:ea typeface="+mn-ea"/>
                <a:cs typeface="+mn-cs"/>
              </a:rPr>
              <a:t>管理、</a:t>
            </a:r>
            <a:r>
              <a:rPr kumimoji="1" lang="zh-CN" altLang="en-US" sz="1200" b="0" i="0" u="none" strike="noStrike" kern="1200" dirty="0" smtClean="0">
                <a:solidFill>
                  <a:schemeClr val="tx1"/>
                </a:solidFill>
                <a:effectLst/>
                <a:latin typeface="Tahoma" pitchFamily="34" charset="0"/>
                <a:ea typeface="+mn-ea"/>
                <a:cs typeface="+mn-cs"/>
                <a:hlinkClick r:id="rId5"/>
              </a:rPr>
              <a:t>处理机</a:t>
            </a:r>
            <a:r>
              <a:rPr kumimoji="1" lang="zh-CN" altLang="en-US" sz="1200" b="0" i="0" kern="1200" dirty="0" smtClean="0">
                <a:solidFill>
                  <a:schemeClr val="tx1"/>
                </a:solidFill>
                <a:effectLst/>
                <a:latin typeface="Tahoma" pitchFamily="34" charset="0"/>
                <a:ea typeface="+mn-ea"/>
                <a:cs typeface="+mn-cs"/>
              </a:rPr>
              <a:t>管理、</a:t>
            </a:r>
            <a:r>
              <a:rPr kumimoji="1" lang="zh-CN" altLang="en-US" sz="1200" b="0" i="0" u="none" strike="noStrike" kern="1200" dirty="0" smtClean="0">
                <a:solidFill>
                  <a:schemeClr val="tx1"/>
                </a:solidFill>
                <a:effectLst/>
                <a:latin typeface="Tahoma" pitchFamily="34" charset="0"/>
                <a:ea typeface="+mn-ea"/>
                <a:cs typeface="+mn-cs"/>
                <a:hlinkClick r:id="rId6"/>
              </a:rPr>
              <a:t>存储器管理</a:t>
            </a:r>
            <a:r>
              <a:rPr kumimoji="1" lang="zh-CN" altLang="en-US" sz="1200" b="0" i="0" kern="1200" dirty="0" smtClean="0">
                <a:solidFill>
                  <a:schemeClr val="tx1"/>
                </a:solidFill>
                <a:effectLst/>
                <a:latin typeface="Tahoma" pitchFamily="34" charset="0"/>
                <a:ea typeface="+mn-ea"/>
                <a:cs typeface="+mn-cs"/>
              </a:rPr>
              <a:t>、</a:t>
            </a:r>
            <a:r>
              <a:rPr kumimoji="1" lang="zh-CN" altLang="en-US" sz="1200" b="0" i="0" u="none" strike="noStrike" kern="1200" dirty="0" smtClean="0">
                <a:solidFill>
                  <a:schemeClr val="tx1"/>
                </a:solidFill>
                <a:effectLst/>
                <a:latin typeface="Tahoma" pitchFamily="34" charset="0"/>
                <a:ea typeface="+mn-ea"/>
                <a:cs typeface="+mn-cs"/>
                <a:hlinkClick r:id="rId7"/>
              </a:rPr>
              <a:t>外部设备</a:t>
            </a:r>
            <a:r>
              <a:rPr kumimoji="1" lang="zh-CN" altLang="en-US" sz="1200" b="0" i="0" kern="1200" dirty="0" smtClean="0">
                <a:solidFill>
                  <a:schemeClr val="tx1"/>
                </a:solidFill>
                <a:effectLst/>
                <a:latin typeface="Tahoma" pitchFamily="34" charset="0"/>
                <a:ea typeface="+mn-ea"/>
                <a:cs typeface="+mn-cs"/>
              </a:rPr>
              <a:t>管理、文件系统管理等功能。</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39</a:t>
            </a:fld>
            <a:endParaRPr lang="zh-CN" altLang="en-US"/>
          </a:p>
        </p:txBody>
      </p:sp>
    </p:spTree>
    <p:extLst>
      <p:ext uri="{BB962C8B-B14F-4D97-AF65-F5344CB8AC3E}">
        <p14:creationId xmlns:p14="http://schemas.microsoft.com/office/powerpoint/2010/main" val="1880424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多道和分时的区别</a:t>
            </a:r>
            <a:endParaRPr lang="en-US" altLang="zh-CN"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多道在一个作业进行</a:t>
            </a:r>
            <a:r>
              <a:rPr lang="en-US" altLang="zh-CN" dirty="0" smtClean="0"/>
              <a:t>IO</a:t>
            </a:r>
            <a:r>
              <a:rPr lang="zh-CN" altLang="en-US" dirty="0" smtClean="0"/>
              <a:t>操作时调度另一个作业计算</a:t>
            </a:r>
            <a:endParaRPr lang="en-US" altLang="zh-CN"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分时是在一个时间片内可以做任何操作</a:t>
            </a:r>
            <a:endParaRPr lang="en-US" altLang="zh-CN" dirty="0" smtClean="0"/>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a:t>
            </a:r>
            <a:r>
              <a:rPr lang="en-US" altLang="zh-CN" sz="1600" dirty="0" smtClean="0"/>
              <a:t>1</a:t>
            </a:r>
            <a:r>
              <a:rPr lang="zh-CN" altLang="en-US" sz="1600" dirty="0" smtClean="0"/>
              <a:t>）</a:t>
            </a:r>
            <a:r>
              <a:rPr kumimoji="1" lang="zh-CN" altLang="en-US" sz="1200" b="0" i="0" kern="1200" dirty="0" smtClean="0">
                <a:solidFill>
                  <a:schemeClr val="tx1"/>
                </a:solidFill>
                <a:effectLst/>
                <a:latin typeface="Tahoma" pitchFamily="34" charset="0"/>
                <a:ea typeface="+mn-ea"/>
                <a:cs typeface="+mn-cs"/>
              </a:rPr>
              <a:t>微观上看是各用户轮流使用计算机；宏观上看是各用户并行工作。</a:t>
            </a:r>
            <a:endParaRPr lang="en-US" altLang="zh-CN" sz="160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a:t>
            </a:r>
            <a:r>
              <a:rPr lang="en-US" altLang="zh-CN" sz="1600" dirty="0" smtClean="0"/>
              <a:t>2</a:t>
            </a:r>
            <a:r>
              <a:rPr lang="zh-CN" altLang="en-US" sz="1600" dirty="0" smtClean="0"/>
              <a:t>）这种能使用户与系统进行人机对话的工作方式，明显地有别于批处理系统，因而，分时系统又被称为交互式系统。方便人机交互频繁的程序</a:t>
            </a:r>
          </a:p>
          <a:p>
            <a:endParaRPr lang="en-US" altLang="zh-CN" dirty="0" smtClean="0"/>
          </a:p>
          <a:p>
            <a:r>
              <a:rPr lang="zh-CN" altLang="en-US" sz="1200" dirty="0" smtClean="0"/>
              <a:t>（</a:t>
            </a:r>
            <a:r>
              <a:rPr lang="en-US" altLang="zh-CN" sz="1200" dirty="0" smtClean="0"/>
              <a:t>3</a:t>
            </a:r>
            <a:r>
              <a:rPr lang="zh-CN" altLang="en-US" sz="1200" dirty="0" smtClean="0"/>
              <a:t>）系统保证各用户程序运行的完整性，不会发生相互混淆或破坏现象。</a:t>
            </a:r>
            <a:endParaRPr lang="en-US" altLang="zh-CN" sz="1200" dirty="0" smtClean="0"/>
          </a:p>
          <a:p>
            <a:endParaRPr lang="en-US" altLang="zh-CN" sz="120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a:t>
            </a:r>
            <a:r>
              <a:rPr lang="en-US" altLang="zh-CN" sz="1600" dirty="0" smtClean="0"/>
              <a:t>4</a:t>
            </a:r>
            <a:r>
              <a:rPr lang="zh-CN" altLang="en-US" sz="1600" dirty="0" smtClean="0"/>
              <a:t>）分时系统性能的主要指标之一是响应时间，它是指：从终端发出命令到系统予以应答所需的时间。</a:t>
            </a:r>
            <a:endParaRPr lang="en-US" altLang="zh-CN" sz="160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altLang="zh-CN" sz="160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典型系统：</a:t>
            </a:r>
            <a:r>
              <a:rPr lang="en-US" altLang="zh-CN" sz="1600" dirty="0" smtClean="0"/>
              <a:t>windows</a:t>
            </a:r>
            <a:r>
              <a:rPr lang="zh-CN" altLang="en-US" sz="1600" dirty="0" smtClean="0"/>
              <a:t>，</a:t>
            </a:r>
            <a:r>
              <a:rPr lang="en-US" altLang="zh-CN" sz="1600" dirty="0" err="1" smtClean="0"/>
              <a:t>linux</a:t>
            </a:r>
            <a:endParaRPr lang="zh-CN" altLang="en-US" dirty="0" smtClean="0"/>
          </a:p>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40</a:t>
            </a:fld>
            <a:endParaRPr lang="zh-CN" altLang="en-US"/>
          </a:p>
        </p:txBody>
      </p:sp>
    </p:spTree>
    <p:extLst>
      <p:ext uri="{BB962C8B-B14F-4D97-AF65-F5344CB8AC3E}">
        <p14:creationId xmlns:p14="http://schemas.microsoft.com/office/powerpoint/2010/main" val="3281813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运算器和控制器合称</a:t>
            </a:r>
            <a:r>
              <a:rPr lang="en-US" altLang="zh-CN" dirty="0" smtClean="0"/>
              <a:t>CPU</a:t>
            </a:r>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5</a:t>
            </a:fld>
            <a:endParaRPr lang="zh-CN" altLang="en-US"/>
          </a:p>
        </p:txBody>
      </p:sp>
    </p:spTree>
    <p:extLst>
      <p:ext uri="{BB962C8B-B14F-4D97-AF65-F5344CB8AC3E}">
        <p14:creationId xmlns:p14="http://schemas.microsoft.com/office/powerpoint/2010/main" val="3682967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）高精度计时系统</a:t>
            </a:r>
          </a:p>
          <a:p>
            <a:r>
              <a:rPr lang="zh-CN" altLang="en-US" dirty="0" smtClean="0"/>
              <a:t>计时精度是影响实时性的一个重要因素。在实时应用系统中，经常需要精确确定实时地操作某个设备或执行某个任务，或精确的计算一个时间函数。这些不仅依赖于一些硬件提供的时钟精度，也依赖于实时操作系统实现的高精度计时功能。</a:t>
            </a:r>
          </a:p>
          <a:p>
            <a:r>
              <a:rPr lang="en-US" altLang="zh-CN" dirty="0" smtClean="0"/>
              <a:t>2</a:t>
            </a:r>
            <a:r>
              <a:rPr lang="zh-CN" altLang="en-US" dirty="0" smtClean="0"/>
              <a:t>）多级中断机制</a:t>
            </a:r>
          </a:p>
          <a:p>
            <a:r>
              <a:rPr lang="zh-CN" altLang="en-US" dirty="0" smtClean="0"/>
              <a:t>一个实时应用系统通常需要处理多种外部信息或事件，但处理的紧迫程度有轻重缓急之分。有的必须立即作出反应，有的则可以延后处理。因此，需要建立多级中断嵌套处理机制，以确保对紧迫程度较高的实时事件进行及时响应和处理。</a:t>
            </a:r>
          </a:p>
          <a:p>
            <a:r>
              <a:rPr lang="en-US" altLang="zh-CN" dirty="0" smtClean="0"/>
              <a:t>3</a:t>
            </a:r>
            <a:r>
              <a:rPr lang="zh-CN" altLang="en-US" dirty="0" smtClean="0"/>
              <a:t>）实时调度机制</a:t>
            </a:r>
          </a:p>
          <a:p>
            <a:r>
              <a:rPr lang="zh-CN" altLang="en-US" dirty="0" smtClean="0"/>
              <a:t>实时操作系统不仅要及时响应实时事件中断，同时也要及时调度运行实时任务。但是， 处理机调度并不能随心所欲的进行，因为涉及到两个进程之间的切换，只能在确保“安全切换”的时间点上进行，实时调度机制包括两个方面，一是在调度策略和算法上保证优先调度实时任务；二是建立更多“安全切换”时间点，保证及时调度实时任务。</a:t>
            </a:r>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典型系统：</a:t>
            </a:r>
            <a:r>
              <a:rPr lang="en-US" altLang="zh-CN" dirty="0" err="1" smtClean="0"/>
              <a:t>VxWorks</a:t>
            </a:r>
            <a:endParaRPr lang="zh-CN" altLang="en-US" dirty="0" smtClean="0"/>
          </a:p>
          <a:p>
            <a:endParaRPr lang="en-US" altLang="zh-CN" dirty="0" smtClean="0"/>
          </a:p>
          <a:p>
            <a:r>
              <a:rPr lang="zh-CN" altLang="en-US" sz="1200" dirty="0" smtClean="0"/>
              <a:t>（</a:t>
            </a:r>
            <a:r>
              <a:rPr lang="en-US" altLang="zh-CN" sz="1200" dirty="0" smtClean="0"/>
              <a:t>3</a:t>
            </a:r>
            <a:r>
              <a:rPr lang="zh-CN" altLang="en-US" sz="1200" dirty="0" smtClean="0"/>
              <a:t>）系统保证各用户程序运行的完整性，不会发生相互混淆或破坏现象。</a:t>
            </a:r>
            <a:endParaRPr lang="en-US" altLang="zh-CN" sz="1200" dirty="0" smtClean="0"/>
          </a:p>
          <a:p>
            <a:endParaRPr lang="en-US" altLang="zh-CN" sz="120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a:t>
            </a:r>
            <a:r>
              <a:rPr lang="en-US" altLang="zh-CN" sz="1600" dirty="0" smtClean="0"/>
              <a:t>4</a:t>
            </a:r>
            <a:r>
              <a:rPr lang="zh-CN" altLang="en-US" sz="1600" dirty="0" smtClean="0"/>
              <a:t>）分时系统性能的主要指标之一是响应时间，它是指：从终端发出命令到系统予以应答所需的时间。</a:t>
            </a:r>
            <a:endParaRPr lang="en-US" altLang="zh-CN" sz="160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altLang="zh-CN" sz="1600" dirty="0" smtClean="0"/>
          </a:p>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典型系统：</a:t>
            </a:r>
            <a:r>
              <a:rPr lang="en-US" altLang="zh-CN" sz="1600" dirty="0" smtClean="0"/>
              <a:t>windows</a:t>
            </a:r>
            <a:r>
              <a:rPr lang="zh-CN" altLang="en-US" sz="1600" dirty="0" smtClean="0"/>
              <a:t>，</a:t>
            </a:r>
            <a:r>
              <a:rPr lang="en-US" altLang="zh-CN" sz="1600" dirty="0" err="1" smtClean="0"/>
              <a:t>linux</a:t>
            </a:r>
            <a:endParaRPr lang="zh-CN" altLang="en-US" dirty="0" smtClean="0"/>
          </a:p>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41</a:t>
            </a:fld>
            <a:endParaRPr lang="zh-CN" altLang="en-US"/>
          </a:p>
        </p:txBody>
      </p:sp>
    </p:spTree>
    <p:extLst>
      <p:ext uri="{BB962C8B-B14F-4D97-AF65-F5344CB8AC3E}">
        <p14:creationId xmlns:p14="http://schemas.microsoft.com/office/powerpoint/2010/main" val="2198567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smtClean="0">
                <a:solidFill>
                  <a:schemeClr val="tx1"/>
                </a:solidFill>
                <a:effectLst/>
                <a:latin typeface="Tahoma" pitchFamily="34" charset="0"/>
                <a:ea typeface="+mn-ea"/>
                <a:cs typeface="+mn-cs"/>
              </a:rPr>
              <a:t>网络操作系统是一种能代替操作系统的软件程序，现在不再特指某个系统为网络操作系统</a:t>
            </a:r>
            <a:endParaRPr kumimoji="1" lang="en-US" altLang="zh-CN" sz="1200" b="0" i="0" kern="1200" dirty="0" smtClean="0">
              <a:solidFill>
                <a:schemeClr val="tx1"/>
              </a:solidFill>
              <a:effectLst/>
              <a:latin typeface="Tahoma" pitchFamily="34" charset="0"/>
              <a:ea typeface="+mn-ea"/>
              <a:cs typeface="+mn-cs"/>
            </a:endParaRPr>
          </a:p>
          <a:p>
            <a:endParaRPr kumimoji="1" lang="en-US" altLang="zh-CN" sz="1200" b="0" i="0" kern="1200" dirty="0" smtClean="0">
              <a:solidFill>
                <a:schemeClr val="tx1"/>
              </a:solidFill>
              <a:effectLst/>
              <a:latin typeface="Tahoma" pitchFamily="34" charset="0"/>
              <a:ea typeface="+mn-ea"/>
              <a:cs typeface="+mn-cs"/>
            </a:endParaRPr>
          </a:p>
          <a:p>
            <a:r>
              <a:rPr kumimoji="1" lang="zh-CN" altLang="en-US" sz="1200" b="0" i="0" kern="1200" dirty="0" smtClean="0">
                <a:solidFill>
                  <a:schemeClr val="tx1"/>
                </a:solidFill>
                <a:effectLst/>
                <a:latin typeface="Tahoma" pitchFamily="34" charset="0"/>
                <a:ea typeface="+mn-ea"/>
                <a:cs typeface="+mn-cs"/>
              </a:rPr>
              <a:t>网络</a:t>
            </a:r>
            <a:r>
              <a:rPr kumimoji="1" lang="zh-CN" altLang="en-US" sz="1200" b="0" i="0" u="none" strike="noStrike" kern="1200" dirty="0" smtClean="0">
                <a:solidFill>
                  <a:schemeClr val="tx1"/>
                </a:solidFill>
                <a:effectLst/>
                <a:latin typeface="Tahoma" pitchFamily="34" charset="0"/>
                <a:ea typeface="+mn-ea"/>
                <a:cs typeface="+mn-cs"/>
                <a:hlinkClick r:id="rId3"/>
              </a:rPr>
              <a:t>操作系统</a:t>
            </a:r>
            <a:r>
              <a:rPr kumimoji="1" lang="zh-CN" altLang="en-US" sz="1200" b="0" i="0" kern="1200" dirty="0" smtClean="0">
                <a:solidFill>
                  <a:schemeClr val="tx1"/>
                </a:solidFill>
                <a:effectLst/>
                <a:latin typeface="Tahoma" pitchFamily="34" charset="0"/>
                <a:ea typeface="+mn-ea"/>
                <a:cs typeface="+mn-cs"/>
              </a:rPr>
              <a:t>与分布式</a:t>
            </a:r>
            <a:r>
              <a:rPr kumimoji="1" lang="zh-CN" altLang="en-US" sz="1200" b="0" i="0" u="none" strike="noStrike" kern="1200" dirty="0" smtClean="0">
                <a:solidFill>
                  <a:schemeClr val="tx1"/>
                </a:solidFill>
                <a:effectLst/>
                <a:latin typeface="Tahoma" pitchFamily="34" charset="0"/>
                <a:ea typeface="+mn-ea"/>
                <a:cs typeface="+mn-cs"/>
                <a:hlinkClick r:id="rId3"/>
              </a:rPr>
              <a:t>操作系统</a:t>
            </a:r>
            <a:r>
              <a:rPr kumimoji="1" lang="zh-CN" altLang="en-US" sz="1200" b="0" i="0" kern="1200" dirty="0" smtClean="0">
                <a:solidFill>
                  <a:schemeClr val="tx1"/>
                </a:solidFill>
                <a:effectLst/>
                <a:latin typeface="Tahoma" pitchFamily="34" charset="0"/>
                <a:ea typeface="+mn-ea"/>
                <a:cs typeface="+mn-cs"/>
              </a:rPr>
              <a:t>在概念上的主要区别是，</a:t>
            </a:r>
            <a:endParaRPr kumimoji="1" lang="en-US" altLang="zh-CN" sz="1200" b="0" i="0" kern="1200" dirty="0" smtClean="0">
              <a:solidFill>
                <a:schemeClr val="tx1"/>
              </a:solidFill>
              <a:effectLst/>
              <a:latin typeface="Tahoma" pitchFamily="34" charset="0"/>
              <a:ea typeface="+mn-ea"/>
              <a:cs typeface="+mn-cs"/>
            </a:endParaRPr>
          </a:p>
          <a:p>
            <a:r>
              <a:rPr kumimoji="1" lang="zh-CN" altLang="en-US" sz="1200" b="0" i="0" kern="1200" dirty="0" smtClean="0">
                <a:solidFill>
                  <a:schemeClr val="tx1"/>
                </a:solidFill>
                <a:effectLst/>
                <a:latin typeface="Tahoma" pitchFamily="34" charset="0"/>
                <a:ea typeface="+mn-ea"/>
                <a:cs typeface="+mn-cs"/>
              </a:rPr>
              <a:t>网络</a:t>
            </a:r>
            <a:r>
              <a:rPr kumimoji="1" lang="zh-CN" altLang="en-US" sz="1200" b="0" i="0" u="none" strike="noStrike" kern="1200" dirty="0" smtClean="0">
                <a:solidFill>
                  <a:schemeClr val="tx1"/>
                </a:solidFill>
                <a:effectLst/>
                <a:latin typeface="Tahoma" pitchFamily="34" charset="0"/>
                <a:ea typeface="+mn-ea"/>
                <a:cs typeface="+mn-cs"/>
                <a:hlinkClick r:id="rId3"/>
              </a:rPr>
              <a:t>操作系统</a:t>
            </a:r>
            <a:r>
              <a:rPr kumimoji="1" lang="zh-CN" altLang="en-US" sz="1200" b="0" i="0" kern="1200" dirty="0" smtClean="0">
                <a:solidFill>
                  <a:schemeClr val="tx1"/>
                </a:solidFill>
                <a:effectLst/>
                <a:latin typeface="Tahoma" pitchFamily="34" charset="0"/>
                <a:ea typeface="+mn-ea"/>
                <a:cs typeface="+mn-cs"/>
              </a:rPr>
              <a:t>可以构架于不同的操作系统之上，也就是说它可以在不同的本机操作系统上，通过网络协议实现网络资源的统一配置，在大范围内构成网络操作系统。在网络操作系统中并不要求对网络资源进行透明的访问，即需要指明资源位置与类型，对本地资源和异地资源访问区别对待。</a:t>
            </a:r>
            <a:endParaRPr kumimoji="1" lang="en-US" altLang="zh-CN" sz="1200" b="0" i="0" kern="1200" dirty="0" smtClean="0">
              <a:solidFill>
                <a:schemeClr val="tx1"/>
              </a:solidFill>
              <a:effectLst/>
              <a:latin typeface="Tahoma" pitchFamily="34" charset="0"/>
              <a:ea typeface="+mn-ea"/>
              <a:cs typeface="+mn-cs"/>
            </a:endParaRPr>
          </a:p>
          <a:p>
            <a:r>
              <a:rPr kumimoji="1" lang="zh-CN" altLang="en-US" sz="1200" b="0" i="0" kern="1200" dirty="0" smtClean="0">
                <a:solidFill>
                  <a:schemeClr val="tx1"/>
                </a:solidFill>
                <a:effectLst/>
                <a:latin typeface="Tahoma" pitchFamily="34" charset="0"/>
                <a:ea typeface="+mn-ea"/>
                <a:cs typeface="+mn-cs"/>
              </a:rPr>
              <a:t>分布式操作系统比较强调单一性，它是由一种操作系统构架的。在这种操作系统中，网络的概念在应用层被淡化了。所有资源（本地的资源和异地的资源）都用同一方式管理与访问，用户不必关心资源在哪里，或者资源是怎样存储的。</a:t>
            </a:r>
            <a:endParaRPr kumimoji="1" lang="en-US" altLang="zh-CN" sz="1200" b="0" i="0" kern="1200" dirty="0" smtClean="0">
              <a:solidFill>
                <a:schemeClr val="tx1"/>
              </a:solidFill>
              <a:effectLst/>
              <a:latin typeface="Tahoma" pitchFamily="34" charset="0"/>
              <a:ea typeface="+mn-ea"/>
              <a:cs typeface="+mn-cs"/>
            </a:endParaRPr>
          </a:p>
          <a:p>
            <a:r>
              <a:rPr lang="zh-CN" altLang="en-US" b="0" dirty="0" smtClean="0">
                <a:latin typeface="微软雅黑" panose="020B0503020204020204" pitchFamily="34" charset="-122"/>
                <a:ea typeface="微软雅黑" panose="020B0503020204020204" pitchFamily="34" charset="-122"/>
              </a:rPr>
              <a:t>与网络操作系统的区别</a:t>
            </a:r>
            <a:endParaRPr lang="en-US" altLang="zh-CN" b="0" dirty="0" smtClean="0">
              <a:latin typeface="微软雅黑" panose="020B0503020204020204" pitchFamily="34" charset="-122"/>
              <a:ea typeface="微软雅黑" panose="020B0503020204020204" pitchFamily="34" charset="-122"/>
            </a:endParaRPr>
          </a:p>
          <a:p>
            <a:pPr lvl="1"/>
            <a:r>
              <a:rPr lang="zh-CN" altLang="en-US" sz="1400" b="0" dirty="0" smtClean="0">
                <a:latin typeface="微软雅黑" panose="020B0503020204020204" pitchFamily="34" charset="-122"/>
                <a:ea typeface="微软雅黑" panose="020B0503020204020204" pitchFamily="34" charset="-122"/>
              </a:rPr>
              <a:t>统一的操作系统</a:t>
            </a:r>
            <a:endParaRPr lang="en-US" altLang="zh-CN" sz="1400" b="0" dirty="0" smtClean="0">
              <a:latin typeface="微软雅黑" panose="020B0503020204020204" pitchFamily="34" charset="-122"/>
              <a:ea typeface="微软雅黑" panose="020B0503020204020204" pitchFamily="34" charset="-122"/>
            </a:endParaRPr>
          </a:p>
          <a:p>
            <a:pPr lvl="1"/>
            <a:r>
              <a:rPr lang="zh-CN" altLang="en-US" sz="1400" b="0" dirty="0" smtClean="0">
                <a:latin typeface="微软雅黑" panose="020B0503020204020204" pitchFamily="34" charset="-122"/>
                <a:ea typeface="微软雅黑" panose="020B0503020204020204" pitchFamily="34" charset="-122"/>
              </a:rPr>
              <a:t>统一管理全系统资源分配和调度，并提供统一界面</a:t>
            </a:r>
            <a:endParaRPr lang="en-US" altLang="zh-CN" sz="1400" b="0" dirty="0" smtClean="0">
              <a:latin typeface="微软雅黑" panose="020B0503020204020204" pitchFamily="34" charset="-122"/>
              <a:ea typeface="微软雅黑" panose="020B0503020204020204" pitchFamily="34" charset="-122"/>
            </a:endParaRPr>
          </a:p>
          <a:p>
            <a:pPr lvl="1"/>
            <a:r>
              <a:rPr lang="zh-CN" altLang="en-US" sz="1400" b="0" dirty="0" smtClean="0">
                <a:latin typeface="微软雅黑" panose="020B0503020204020204" pitchFamily="34" charset="-122"/>
                <a:ea typeface="微软雅黑" panose="020B0503020204020204" pitchFamily="34" charset="-122"/>
              </a:rPr>
              <a:t>更强调分布式计算和处理，</a:t>
            </a:r>
            <a:endParaRPr lang="zh-CN" altLang="en-US" sz="2000" b="0" dirty="0" smtClean="0">
              <a:latin typeface="微软雅黑" panose="020B0503020204020204" pitchFamily="34" charset="-122"/>
              <a:ea typeface="微软雅黑" panose="020B0503020204020204" pitchFamily="34" charset="-122"/>
            </a:endParaRPr>
          </a:p>
          <a:p>
            <a:endParaRPr lang="en-US" altLang="zh-CN" sz="1200" dirty="0" smtClean="0"/>
          </a:p>
          <a:p>
            <a:r>
              <a:rPr lang="zh-CN" altLang="en-US" sz="1200" dirty="0" smtClean="0"/>
              <a:t>简单例子：</a:t>
            </a:r>
            <a:endParaRPr lang="en-US" altLang="zh-CN" sz="1200" dirty="0" smtClean="0"/>
          </a:p>
          <a:p>
            <a:r>
              <a:rPr lang="zh-CN" altLang="en-US" sz="1200" dirty="0" smtClean="0"/>
              <a:t>想要把</a:t>
            </a:r>
            <a:r>
              <a:rPr lang="en-US" altLang="zh-CN" sz="1200" dirty="0" smtClean="0"/>
              <a:t>100T</a:t>
            </a:r>
            <a:r>
              <a:rPr lang="zh-CN" altLang="en-US" sz="1200" dirty="0" smtClean="0"/>
              <a:t>的资料存放到网络操作系统上，可以在</a:t>
            </a:r>
            <a:r>
              <a:rPr lang="en-US" altLang="zh-CN" sz="1200" dirty="0" smtClean="0"/>
              <a:t>A</a:t>
            </a:r>
            <a:r>
              <a:rPr lang="zh-CN" altLang="en-US" sz="1200" dirty="0" smtClean="0"/>
              <a:t>机上存放</a:t>
            </a:r>
            <a:r>
              <a:rPr lang="en-US" altLang="zh-CN" sz="1200" dirty="0" smtClean="0"/>
              <a:t>20T,B</a:t>
            </a:r>
            <a:r>
              <a:rPr lang="zh-CN" altLang="en-US" sz="1200" dirty="0" smtClean="0"/>
              <a:t>机上存放</a:t>
            </a:r>
            <a:r>
              <a:rPr lang="en-US" altLang="zh-CN" sz="1200" dirty="0" smtClean="0"/>
              <a:t>30T</a:t>
            </a:r>
            <a:r>
              <a:rPr lang="zh-CN" altLang="en-US" sz="1200" dirty="0" smtClean="0"/>
              <a:t>，</a:t>
            </a:r>
            <a:r>
              <a:rPr lang="en-US" altLang="zh-CN" sz="1200" dirty="0" smtClean="0"/>
              <a:t>C</a:t>
            </a:r>
            <a:r>
              <a:rPr lang="zh-CN" altLang="en-US" sz="1200" dirty="0" smtClean="0"/>
              <a:t>机上存放</a:t>
            </a:r>
            <a:r>
              <a:rPr lang="en-US" altLang="zh-CN" sz="1200" dirty="0" smtClean="0"/>
              <a:t>50T</a:t>
            </a:r>
          </a:p>
          <a:p>
            <a:r>
              <a:rPr lang="zh-CN" altLang="en-US" sz="1200" dirty="0" smtClean="0"/>
              <a:t>想要把</a:t>
            </a:r>
            <a:r>
              <a:rPr lang="en-US" altLang="zh-CN" sz="1200" dirty="0" smtClean="0"/>
              <a:t>100T</a:t>
            </a:r>
            <a:r>
              <a:rPr lang="zh-CN" altLang="en-US" sz="1200" dirty="0" smtClean="0"/>
              <a:t>的资料存放到分布式操作系统上，只需提出请求，由操作系统自己决定分配到哪些机器上</a:t>
            </a:r>
            <a:endParaRPr lang="en-US" altLang="zh-CN" sz="1200" dirty="0" smtClean="0"/>
          </a:p>
          <a:p>
            <a:endParaRPr lang="en-US" altLang="zh-CN" sz="1200" dirty="0" smtClean="0"/>
          </a:p>
          <a:p>
            <a:r>
              <a:rPr lang="zh-CN" altLang="en-US" sz="1200" dirty="0" smtClean="0"/>
              <a:t>因此对于多机合作和系统重构、坚强性和容错能力有更高的要求，希望系统有：更短的响应时间、高吞吐量和高可靠性。</a:t>
            </a:r>
            <a:endParaRPr lang="en-US" altLang="zh-CN" sz="1200" dirty="0" smtClean="0"/>
          </a:p>
          <a:p>
            <a:endParaRPr lang="en-US" altLang="zh-CN" sz="1200" dirty="0" smtClean="0"/>
          </a:p>
          <a:p>
            <a:endParaRPr lang="zh-CN" altLang="en-US" dirty="0" smtClean="0"/>
          </a:p>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42</a:t>
            </a:fld>
            <a:endParaRPr lang="zh-CN" altLang="en-US"/>
          </a:p>
        </p:txBody>
      </p:sp>
    </p:spTree>
    <p:extLst>
      <p:ext uri="{BB962C8B-B14F-4D97-AF65-F5344CB8AC3E}">
        <p14:creationId xmlns:p14="http://schemas.microsoft.com/office/powerpoint/2010/main" val="2515920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43</a:t>
            </a:fld>
            <a:endParaRPr lang="zh-CN" altLang="en-US"/>
          </a:p>
        </p:txBody>
      </p:sp>
    </p:spTree>
    <p:extLst>
      <p:ext uri="{BB962C8B-B14F-4D97-AF65-F5344CB8AC3E}">
        <p14:creationId xmlns:p14="http://schemas.microsoft.com/office/powerpoint/2010/main" val="1912938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44</a:t>
            </a:fld>
            <a:endParaRPr lang="zh-CN" altLang="en-US"/>
          </a:p>
        </p:txBody>
      </p:sp>
    </p:spTree>
    <p:extLst>
      <p:ext uri="{BB962C8B-B14F-4D97-AF65-F5344CB8AC3E}">
        <p14:creationId xmlns:p14="http://schemas.microsoft.com/office/powerpoint/2010/main" val="2014941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dirty="0" smtClean="0"/>
              <a:t>如</a:t>
            </a:r>
            <a:r>
              <a:rPr lang="zh-CN" altLang="en-US" dirty="0" smtClean="0"/>
              <a:t>，</a:t>
            </a:r>
            <a:r>
              <a:rPr lang="en-US" altLang="zh-CN" dirty="0" smtClean="0"/>
              <a:t>GCC</a:t>
            </a:r>
            <a:r>
              <a:rPr lang="zh-CN" altLang="zh-CN" dirty="0" smtClean="0"/>
              <a:t>（</a:t>
            </a:r>
            <a:r>
              <a:rPr lang="en-US" altLang="zh-CN" dirty="0" smtClean="0"/>
              <a:t>GNU</a:t>
            </a:r>
            <a:r>
              <a:rPr lang="zh-CN" altLang="zh-CN" dirty="0" smtClean="0"/>
              <a:t>编译器）、</a:t>
            </a:r>
            <a:r>
              <a:rPr lang="en-US" altLang="zh-CN" dirty="0" smtClean="0"/>
              <a:t>NFS</a:t>
            </a:r>
            <a:r>
              <a:rPr lang="zh-CN" altLang="zh-CN" dirty="0" smtClean="0"/>
              <a:t>（</a:t>
            </a:r>
            <a:r>
              <a:rPr lang="en-US" altLang="zh-CN" dirty="0" smtClean="0"/>
              <a:t>FreeBSD</a:t>
            </a:r>
            <a:r>
              <a:rPr lang="zh-CN" altLang="zh-CN" dirty="0" smtClean="0"/>
              <a:t>网络文件系统）等；</a:t>
            </a:r>
            <a:endParaRPr lang="en-US" altLang="zh-CN" dirty="0" smtClean="0"/>
          </a:p>
          <a:p>
            <a:pPr lvl="0"/>
            <a:r>
              <a:rPr lang="zh-CN" altLang="zh-CN" dirty="0" smtClean="0"/>
              <a:t>如</a:t>
            </a:r>
            <a:r>
              <a:rPr lang="zh-CN" altLang="en-US" dirty="0" smtClean="0"/>
              <a:t>，</a:t>
            </a:r>
            <a:r>
              <a:rPr lang="en-US" altLang="zh-CN" dirty="0" smtClean="0"/>
              <a:t>Windows</a:t>
            </a:r>
            <a:r>
              <a:rPr lang="zh-CN" altLang="zh-CN" dirty="0" smtClean="0"/>
              <a:t>、</a:t>
            </a:r>
            <a:r>
              <a:rPr lang="en-US" altLang="zh-CN" dirty="0" smtClean="0"/>
              <a:t>Linux</a:t>
            </a:r>
            <a:r>
              <a:rPr lang="zh-CN" altLang="zh-CN" dirty="0" smtClean="0"/>
              <a:t>、</a:t>
            </a:r>
            <a:r>
              <a:rPr lang="en-US" altLang="zh-CN" dirty="0" smtClean="0"/>
              <a:t>Oracle</a:t>
            </a:r>
            <a:r>
              <a:rPr lang="zh-CN" altLang="zh-CN" dirty="0" smtClean="0"/>
              <a:t>、</a:t>
            </a:r>
            <a:r>
              <a:rPr lang="en-US" altLang="zh-CN" dirty="0" smtClean="0"/>
              <a:t>Apache</a:t>
            </a:r>
            <a:r>
              <a:rPr lang="zh-CN" altLang="zh-CN" dirty="0" smtClean="0"/>
              <a:t>、</a:t>
            </a:r>
            <a:r>
              <a:rPr lang="zh-CN" altLang="en-US" dirty="0" smtClean="0"/>
              <a:t>编程</a:t>
            </a:r>
            <a:r>
              <a:rPr lang="zh-CN" altLang="zh-CN" dirty="0" smtClean="0"/>
              <a:t>语言、通信软件、驱动程序等。</a:t>
            </a:r>
            <a:endParaRPr lang="en-US" altLang="zh-CN" dirty="0" smtClean="0"/>
          </a:p>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45</a:t>
            </a:fld>
            <a:endParaRPr lang="zh-CN" altLang="en-US"/>
          </a:p>
        </p:txBody>
      </p:sp>
    </p:spTree>
    <p:extLst>
      <p:ext uri="{BB962C8B-B14F-4D97-AF65-F5344CB8AC3E}">
        <p14:creationId xmlns:p14="http://schemas.microsoft.com/office/powerpoint/2010/main" val="396031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46</a:t>
            </a:fld>
            <a:endParaRPr lang="zh-CN" altLang="en-US"/>
          </a:p>
        </p:txBody>
      </p:sp>
    </p:spTree>
    <p:extLst>
      <p:ext uri="{BB962C8B-B14F-4D97-AF65-F5344CB8AC3E}">
        <p14:creationId xmlns:p14="http://schemas.microsoft.com/office/powerpoint/2010/main" val="2576033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输入设备：将输入信息转换为二进制编码；</a:t>
            </a:r>
          </a:p>
          <a:p>
            <a:r>
              <a:rPr lang="zh-CN" altLang="en-US" dirty="0" smtClean="0"/>
              <a:t>用户对计算机进行操作控制。（游戏杆、麦克风）</a:t>
            </a:r>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6</a:t>
            </a:fld>
            <a:endParaRPr lang="zh-CN" altLang="en-US"/>
          </a:p>
        </p:txBody>
      </p:sp>
    </p:spTree>
    <p:extLst>
      <p:ext uri="{BB962C8B-B14F-4D97-AF65-F5344CB8AC3E}">
        <p14:creationId xmlns:p14="http://schemas.microsoft.com/office/powerpoint/2010/main" val="1608134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smtClean="0">
                <a:solidFill>
                  <a:schemeClr val="tx1"/>
                </a:solidFill>
                <a:effectLst/>
                <a:latin typeface="Tahoma" pitchFamily="34" charset="0"/>
                <a:ea typeface="+mn-ea"/>
                <a:cs typeface="+mn-cs"/>
              </a:rPr>
              <a:t>计算机之所以能自动地工作，是因为</a:t>
            </a:r>
            <a:r>
              <a:rPr kumimoji="1" lang="en-US" altLang="zh-CN" sz="1200" b="0" i="0" kern="1200" dirty="0" smtClean="0">
                <a:solidFill>
                  <a:schemeClr val="tx1"/>
                </a:solidFill>
                <a:effectLst/>
                <a:latin typeface="Tahoma" pitchFamily="34" charset="0"/>
                <a:ea typeface="+mn-ea"/>
                <a:cs typeface="+mn-cs"/>
              </a:rPr>
              <a:t>CPU</a:t>
            </a:r>
            <a:r>
              <a:rPr kumimoji="1" lang="zh-CN" altLang="en-US" sz="1200" b="0" i="0" kern="1200" dirty="0" smtClean="0">
                <a:solidFill>
                  <a:schemeClr val="tx1"/>
                </a:solidFill>
                <a:effectLst/>
                <a:latin typeface="Tahoma" pitchFamily="34" charset="0"/>
                <a:ea typeface="+mn-ea"/>
                <a:cs typeface="+mn-cs"/>
              </a:rPr>
              <a:t>能从存放程序的内存里取出一条指令并执行这条指令；紧接着又是取指令，执行指令，如此周而复始，构成了一个封闭的循环。除非遇到停机指令，否则这个循环将一直继续下去。</a:t>
            </a:r>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7</a:t>
            </a:fld>
            <a:endParaRPr lang="zh-CN" altLang="en-US"/>
          </a:p>
        </p:txBody>
      </p:sp>
    </p:spTree>
    <p:extLst>
      <p:ext uri="{BB962C8B-B14F-4D97-AF65-F5344CB8AC3E}">
        <p14:creationId xmlns:p14="http://schemas.microsoft.com/office/powerpoint/2010/main" val="2256925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冯</a:t>
            </a:r>
            <a:r>
              <a:rPr lang="en-US" altLang="zh-CN" dirty="0" smtClean="0"/>
              <a:t>.</a:t>
            </a:r>
            <a:r>
              <a:rPr lang="zh-CN" altLang="en-US" dirty="0" smtClean="0"/>
              <a:t>诺依曼体系最重要的就是存储程序思想</a:t>
            </a:r>
            <a:endParaRPr lang="en-US" altLang="zh-CN" dirty="0" smtClean="0"/>
          </a:p>
          <a:p>
            <a:r>
              <a:rPr lang="en-US" altLang="zh-CN" dirty="0" smtClean="0"/>
              <a:t>1. </a:t>
            </a:r>
            <a:r>
              <a:rPr lang="zh-CN" altLang="en-US" dirty="0" smtClean="0"/>
              <a:t>人类计算案例：</a:t>
            </a:r>
          </a:p>
          <a:p>
            <a:r>
              <a:rPr lang="zh-CN" altLang="en-US" dirty="0" smtClean="0"/>
              <a:t>心算</a:t>
            </a:r>
            <a:r>
              <a:rPr lang="en-US" altLang="zh-CN" dirty="0" smtClean="0"/>
              <a:t>2</a:t>
            </a:r>
            <a:r>
              <a:rPr lang="zh-CN" altLang="en-US" dirty="0" smtClean="0"/>
              <a:t>位数加法毫不费力；</a:t>
            </a:r>
          </a:p>
          <a:p>
            <a:r>
              <a:rPr lang="zh-CN" altLang="en-US" dirty="0" smtClean="0"/>
              <a:t>心算</a:t>
            </a:r>
            <a:r>
              <a:rPr lang="en-US" altLang="zh-CN" dirty="0" smtClean="0"/>
              <a:t>20</a:t>
            </a:r>
            <a:r>
              <a:rPr lang="zh-CN" altLang="en-US" dirty="0" smtClean="0"/>
              <a:t>个</a:t>
            </a:r>
            <a:r>
              <a:rPr lang="en-US" altLang="zh-CN" dirty="0" smtClean="0"/>
              <a:t>2</a:t>
            </a:r>
            <a:r>
              <a:rPr lang="zh-CN" altLang="en-US" dirty="0" smtClean="0"/>
              <a:t>位数加法很费力；</a:t>
            </a:r>
          </a:p>
          <a:p>
            <a:r>
              <a:rPr lang="zh-CN" altLang="en-US" dirty="0" smtClean="0"/>
              <a:t>如果有草稿纸，也能很快算出来。草稿纸就是存储器</a:t>
            </a:r>
            <a:endParaRPr lang="en-US" altLang="zh-CN" dirty="0" smtClean="0"/>
          </a:p>
          <a:p>
            <a:endParaRPr lang="en-US" altLang="zh-CN" dirty="0" smtClean="0"/>
          </a:p>
          <a:p>
            <a:r>
              <a:rPr lang="en-US" altLang="zh-CN" dirty="0" smtClean="0"/>
              <a:t>2.</a:t>
            </a:r>
          </a:p>
          <a:p>
            <a:r>
              <a:rPr lang="zh-CN" altLang="en-US" dirty="0" smtClean="0"/>
              <a:t>需要了解</a:t>
            </a:r>
            <a:r>
              <a:rPr lang="zh-CN" altLang="en-US" dirty="0" smtClean="0">
                <a:solidFill>
                  <a:srgbClr val="C00000"/>
                </a:solidFill>
              </a:rPr>
              <a:t>计算机之父</a:t>
            </a:r>
            <a:r>
              <a:rPr lang="zh-CN" altLang="en-US" dirty="0" smtClean="0"/>
              <a:t>巴贝奇的差分机，没有控制器是用机械硬件控制</a:t>
            </a:r>
            <a:endParaRPr lang="en-US" altLang="zh-CN" dirty="0" smtClean="0"/>
          </a:p>
          <a:p>
            <a:pPr lvl="2"/>
            <a:r>
              <a:rPr lang="zh-CN" altLang="zh-CN" b="1" dirty="0" smtClean="0">
                <a:solidFill>
                  <a:srgbClr val="C00000"/>
                </a:solidFill>
              </a:rPr>
              <a:t>目前计算机系统由程序</a:t>
            </a:r>
            <a:r>
              <a:rPr lang="zh-CN" altLang="en-US" b="1" dirty="0" smtClean="0">
                <a:solidFill>
                  <a:srgbClr val="C00000"/>
                </a:solidFill>
              </a:rPr>
              <a:t>进行</a:t>
            </a:r>
            <a:r>
              <a:rPr lang="zh-CN" altLang="zh-CN" b="1" dirty="0" smtClean="0">
                <a:solidFill>
                  <a:srgbClr val="C00000"/>
                </a:solidFill>
              </a:rPr>
              <a:t>控制</a:t>
            </a:r>
            <a:r>
              <a:rPr lang="zh-CN" altLang="en-US" dirty="0" smtClean="0"/>
              <a:t>。</a:t>
            </a:r>
            <a:endParaRPr lang="en-US" altLang="zh-CN" dirty="0" smtClean="0"/>
          </a:p>
          <a:p>
            <a:pPr lvl="2"/>
            <a:r>
              <a:rPr lang="zh-CN" altLang="zh-CN" dirty="0" smtClean="0"/>
              <a:t>如</a:t>
            </a:r>
            <a:r>
              <a:rPr lang="zh-CN" altLang="en-US" dirty="0" smtClean="0"/>
              <a:t>，</a:t>
            </a:r>
            <a:r>
              <a:rPr lang="zh-CN" altLang="zh-CN" dirty="0" smtClean="0"/>
              <a:t>进程管理（处理器管理）</a:t>
            </a:r>
            <a:r>
              <a:rPr lang="zh-CN" altLang="en-US" dirty="0" smtClean="0"/>
              <a:t>；</a:t>
            </a:r>
            <a:endParaRPr lang="en-US" altLang="zh-CN" dirty="0" smtClean="0"/>
          </a:p>
          <a:p>
            <a:pPr lvl="2"/>
            <a:r>
              <a:rPr lang="zh-CN" altLang="en-US" dirty="0" smtClean="0"/>
              <a:t>如，</a:t>
            </a:r>
            <a:r>
              <a:rPr lang="zh-CN" altLang="zh-CN" dirty="0" smtClean="0"/>
              <a:t>存储管理</a:t>
            </a:r>
            <a:r>
              <a:rPr lang="zh-CN" altLang="en-US" dirty="0" smtClean="0"/>
              <a:t>；</a:t>
            </a:r>
            <a:endParaRPr lang="en-US" altLang="zh-CN" dirty="0" smtClean="0"/>
          </a:p>
          <a:p>
            <a:pPr lvl="2"/>
            <a:r>
              <a:rPr lang="zh-CN" altLang="en-US" dirty="0" smtClean="0"/>
              <a:t>如，</a:t>
            </a:r>
            <a:r>
              <a:rPr lang="zh-CN" altLang="zh-CN" dirty="0" smtClean="0"/>
              <a:t>设备管理</a:t>
            </a:r>
            <a:r>
              <a:rPr lang="zh-CN" altLang="en-US" dirty="0" smtClean="0"/>
              <a:t>；</a:t>
            </a:r>
            <a:endParaRPr lang="en-US" altLang="zh-CN" dirty="0" smtClean="0"/>
          </a:p>
          <a:p>
            <a:pPr lvl="2"/>
            <a:r>
              <a:rPr lang="zh-CN" altLang="en-US" dirty="0" smtClean="0"/>
              <a:t>如，</a:t>
            </a:r>
            <a:r>
              <a:rPr lang="zh-CN" altLang="zh-CN" dirty="0" smtClean="0"/>
              <a:t>文件管理等。</a:t>
            </a:r>
            <a:endParaRPr lang="en-US" altLang="zh-CN" dirty="0" smtClean="0"/>
          </a:p>
          <a:p>
            <a:endParaRPr lang="en-US" altLang="zh-CN"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8</a:t>
            </a:fld>
            <a:endParaRPr lang="zh-CN" altLang="en-US"/>
          </a:p>
        </p:txBody>
      </p:sp>
    </p:spTree>
    <p:extLst>
      <p:ext uri="{BB962C8B-B14F-4D97-AF65-F5344CB8AC3E}">
        <p14:creationId xmlns:p14="http://schemas.microsoft.com/office/powerpoint/2010/main" val="3667385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存储程序思想允许任意程序被加载到内存中执行，任意操作指令和数据的能力使得创造链接器、编译器等工具得以实现，使程序员职业独立</a:t>
            </a:r>
            <a:endParaRPr lang="en-US" altLang="zh-CN" dirty="0" smtClean="0"/>
          </a:p>
          <a:p>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9</a:t>
            </a:fld>
            <a:endParaRPr lang="zh-CN" altLang="en-US"/>
          </a:p>
        </p:txBody>
      </p:sp>
    </p:spTree>
    <p:extLst>
      <p:ext uri="{BB962C8B-B14F-4D97-AF65-F5344CB8AC3E}">
        <p14:creationId xmlns:p14="http://schemas.microsoft.com/office/powerpoint/2010/main" val="43765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哈弗结构：数据和程序分开存储，用于嵌入式系统，例如</a:t>
            </a:r>
            <a:r>
              <a:rPr lang="en-US" altLang="zh-CN" dirty="0" smtClean="0"/>
              <a:t>51</a:t>
            </a:r>
            <a:r>
              <a:rPr lang="zh-CN" altLang="en-US" dirty="0" smtClean="0"/>
              <a:t>单片机和</a:t>
            </a:r>
            <a:r>
              <a:rPr lang="en-US" altLang="zh-CN" dirty="0" smtClean="0"/>
              <a:t>ARM9</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5"/>
          </p:nvPr>
        </p:nvSpPr>
        <p:spPr/>
        <p:txBody>
          <a:bodyPr/>
          <a:lstStyle/>
          <a:p>
            <a:fld id="{48E96F6F-117D-45C1-932D-C1A75452E2E7}" type="slidenum">
              <a:rPr lang="zh-CN" altLang="en-US" smtClean="0"/>
              <a:t>10</a:t>
            </a:fld>
            <a:endParaRPr lang="zh-CN" altLang="en-US"/>
          </a:p>
        </p:txBody>
      </p:sp>
    </p:spTree>
    <p:extLst>
      <p:ext uri="{BB962C8B-B14F-4D97-AF65-F5344CB8AC3E}">
        <p14:creationId xmlns:p14="http://schemas.microsoft.com/office/powerpoint/2010/main" val="49661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版式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6E1961D-A93F-49E0-B94D-42364F3FE89C}"/>
              </a:ext>
            </a:extLst>
          </p:cNvPr>
          <p:cNvSpPr/>
          <p:nvPr userDrawn="1"/>
        </p:nvSpPr>
        <p:spPr>
          <a:xfrm>
            <a:off x="0" y="-1"/>
            <a:ext cx="12180888" cy="37814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10A3DD4-44C4-458F-AC12-B51F5A3C5DF8}"/>
              </a:ext>
            </a:extLst>
          </p:cNvPr>
          <p:cNvSpPr/>
          <p:nvPr userDrawn="1"/>
        </p:nvSpPr>
        <p:spPr>
          <a:xfrm>
            <a:off x="0" y="3429000"/>
            <a:ext cx="12192000" cy="3429000"/>
          </a:xfrm>
          <a:prstGeom prst="rect">
            <a:avLst/>
          </a:prstGeom>
          <a:solidFill>
            <a:srgbClr val="BD3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7B1B675-6399-4556-A30C-573EECB56176}"/>
              </a:ext>
            </a:extLst>
          </p:cNvPr>
          <p:cNvSpPr/>
          <p:nvPr userDrawn="1"/>
        </p:nvSpPr>
        <p:spPr>
          <a:xfrm>
            <a:off x="740814" y="860166"/>
            <a:ext cx="10637344" cy="4812362"/>
          </a:xfrm>
          <a:prstGeom prst="rect">
            <a:avLst/>
          </a:prstGeom>
          <a:solidFill>
            <a:schemeClr val="bg1"/>
          </a:solidFill>
          <a:ln>
            <a:no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FDCBC9A0-720A-43D1-B3B5-32C497C053FB}"/>
              </a:ext>
            </a:extLst>
          </p:cNvPr>
          <p:cNvCxnSpPr/>
          <p:nvPr userDrawn="1"/>
        </p:nvCxnSpPr>
        <p:spPr>
          <a:xfrm>
            <a:off x="6528987" y="6416675"/>
            <a:ext cx="45708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C81F5C3-C8EC-48E3-9024-F0698DEC945E}"/>
              </a:ext>
            </a:extLst>
          </p:cNvPr>
          <p:cNvCxnSpPr/>
          <p:nvPr userDrawn="1"/>
        </p:nvCxnSpPr>
        <p:spPr>
          <a:xfrm>
            <a:off x="1019175" y="6416675"/>
            <a:ext cx="45708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76F46283-26F5-4F01-AB5D-08202946AD3F}"/>
              </a:ext>
            </a:extLst>
          </p:cNvPr>
          <p:cNvSpPr/>
          <p:nvPr userDrawn="1"/>
        </p:nvSpPr>
        <p:spPr>
          <a:xfrm>
            <a:off x="740814" y="814447"/>
            <a:ext cx="10637344" cy="45719"/>
          </a:xfrm>
          <a:prstGeom prst="rect">
            <a:avLst/>
          </a:prstGeom>
          <a:solidFill>
            <a:srgbClr val="BD3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67B37343-FB29-496D-9A2E-1626050B85A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014117" y="2553629"/>
            <a:ext cx="4364041" cy="3112812"/>
          </a:xfrm>
          <a:prstGeom prst="rect">
            <a:avLst/>
          </a:prstGeom>
        </p:spPr>
      </p:pic>
      <p:pic>
        <p:nvPicPr>
          <p:cNvPr id="64" name="图片 63">
            <a:extLst>
              <a:ext uri="{FF2B5EF4-FFF2-40B4-BE49-F238E27FC236}">
                <a16:creationId xmlns:a16="http://schemas.microsoft.com/office/drawing/2014/main" id="{C68CFA62-3717-411D-AAFD-3B810D66ABA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33357" y="6091245"/>
            <a:ext cx="652258" cy="650860"/>
          </a:xfrm>
          <a:prstGeom prst="rect">
            <a:avLst/>
          </a:prstGeom>
        </p:spPr>
      </p:pic>
      <p:sp>
        <p:nvSpPr>
          <p:cNvPr id="65" name="文本框 64">
            <a:extLst>
              <a:ext uri="{FF2B5EF4-FFF2-40B4-BE49-F238E27FC236}">
                <a16:creationId xmlns:a16="http://schemas.microsoft.com/office/drawing/2014/main" id="{1541189C-3C0D-4D9D-AF87-06A59E48A47C}"/>
              </a:ext>
            </a:extLst>
          </p:cNvPr>
          <p:cNvSpPr txBox="1"/>
          <p:nvPr userDrawn="1"/>
        </p:nvSpPr>
        <p:spPr>
          <a:xfrm>
            <a:off x="850421" y="6470980"/>
            <a:ext cx="1587261" cy="161583"/>
          </a:xfrm>
          <a:prstGeom prst="rect">
            <a:avLst/>
          </a:prstGeom>
          <a:noFill/>
        </p:spPr>
        <p:txBody>
          <a:bodyPr wrap="square" lIns="0" tIns="0" rIns="0" bIns="0">
            <a:spAutoFit/>
          </a:bodyPr>
          <a:lstStyle/>
          <a:p>
            <a:pPr algn="ctr"/>
            <a:r>
              <a:rPr lang="zh-CN" altLang="en-US" sz="1050" b="0" i="0" dirty="0">
                <a:solidFill>
                  <a:schemeClr val="bg1"/>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B" panose="00020600040101010101" pitchFamily="18" charset="-122"/>
              </a:rPr>
              <a:t>厚德  求真  砺学  笃行</a:t>
            </a:r>
            <a:endParaRPr lang="zh-CN" altLang="en-US" sz="105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阿里巴巴普惠体 B" panose="00020600040101010101" pitchFamily="18" charset="-122"/>
            </a:endParaRPr>
          </a:p>
        </p:txBody>
      </p:sp>
      <p:pic>
        <p:nvPicPr>
          <p:cNvPr id="71" name="图片 70">
            <a:extLst>
              <a:ext uri="{FF2B5EF4-FFF2-40B4-BE49-F238E27FC236}">
                <a16:creationId xmlns:a16="http://schemas.microsoft.com/office/drawing/2014/main" id="{F7CE494D-1441-445C-92BD-5BA0E483B8FB}"/>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837812" y="6107765"/>
            <a:ext cx="1199719" cy="224505"/>
          </a:xfrm>
          <a:prstGeom prst="rect">
            <a:avLst/>
          </a:prstGeom>
        </p:spPr>
      </p:pic>
      <p:pic>
        <p:nvPicPr>
          <p:cNvPr id="73" name="图片 72">
            <a:extLst>
              <a:ext uri="{FF2B5EF4-FFF2-40B4-BE49-F238E27FC236}">
                <a16:creationId xmlns:a16="http://schemas.microsoft.com/office/drawing/2014/main" id="{AB799D12-A3BB-469C-B73A-501549C50867}"/>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9775546" y="6501081"/>
            <a:ext cx="1324253" cy="79152"/>
          </a:xfrm>
          <a:prstGeom prst="rect">
            <a:avLst/>
          </a:prstGeom>
        </p:spPr>
      </p:pic>
    </p:spTree>
    <p:extLst>
      <p:ext uri="{BB962C8B-B14F-4D97-AF65-F5344CB8AC3E}">
        <p14:creationId xmlns:p14="http://schemas.microsoft.com/office/powerpoint/2010/main" val="3967850429"/>
      </p:ext>
    </p:extLst>
  </p:cSld>
  <p:clrMapOvr>
    <a:masterClrMapping/>
  </p:clrMapOvr>
  <p:extLst>
    <p:ext uri="{DCECCB84-F9BA-43D5-87BE-67443E8EF086}">
      <p15:sldGuideLst xmlns:p15="http://schemas.microsoft.com/office/powerpoint/2012/main">
        <p15:guide id="1" orient="horz" pos="2160">
          <p15:clr>
            <a:srgbClr val="FBAE40"/>
          </p15:clr>
        </p15:guide>
        <p15:guide id="2">
          <p15:clr>
            <a:srgbClr val="FBAE40"/>
          </p15:clr>
        </p15:guide>
        <p15:guide id="3" pos="3840">
          <p15:clr>
            <a:srgbClr val="FBAE40"/>
          </p15:clr>
        </p15:guide>
        <p15:guide id="4" pos="7673">
          <p15:clr>
            <a:srgbClr val="FBAE40"/>
          </p15:clr>
        </p15:guide>
        <p15:guide id="5" orient="horz" pos="3475">
          <p15:clr>
            <a:srgbClr val="FBAE40"/>
          </p15:clr>
        </p15:guide>
        <p15:guide id="6" orient="horz" pos="4042">
          <p15:clr>
            <a:srgbClr val="FBAE40"/>
          </p15:clr>
        </p15:guide>
        <p15:guide id="7" orient="horz" pos="4201">
          <p15:clr>
            <a:srgbClr val="FBAE40"/>
          </p15:clr>
        </p15:guide>
        <p15:guide id="8" orient="horz" pos="119">
          <p15:clr>
            <a:srgbClr val="FBAE40"/>
          </p15:clr>
        </p15:guide>
        <p15:guide id="9" pos="121">
          <p15:clr>
            <a:srgbClr val="FBAE40"/>
          </p15:clr>
        </p15:guide>
        <p15:guide id="10" pos="7559">
          <p15:clr>
            <a:srgbClr val="FBAE40"/>
          </p15:clr>
        </p15:guide>
        <p15:guide id="11" orient="horz" pos="3906">
          <p15:clr>
            <a:srgbClr val="FBAE40"/>
          </p15:clr>
        </p15:guide>
        <p15:guide id="12" orient="horz" pos="391">
          <p15:clr>
            <a:srgbClr val="FBAE40"/>
          </p15:clr>
        </p15:guide>
        <p15:guide id="13" orient="horz" pos="300">
          <p15:clr>
            <a:srgbClr val="FBAE40"/>
          </p15:clr>
        </p15:guide>
        <p15:guide id="14" pos="642">
          <p15:clr>
            <a:srgbClr val="FBAE40"/>
          </p15:clr>
        </p15:guide>
        <p15:guide id="15" pos="6992">
          <p15:clr>
            <a:srgbClr val="FBAE40"/>
          </p15:clr>
        </p15:guide>
        <p15:guide id="16" pos="2729">
          <p15:clr>
            <a:srgbClr val="FBAE40"/>
          </p15:clr>
        </p15:guide>
        <p15:guide id="17" orient="horz" pos="79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93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多图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00C93F-BB2A-4296-8D97-761BE2E91628}"/>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24" name="图片 23">
            <a:extLst>
              <a:ext uri="{FF2B5EF4-FFF2-40B4-BE49-F238E27FC236}">
                <a16:creationId xmlns:a16="http://schemas.microsoft.com/office/drawing/2014/main" id="{5A05CD38-2616-4F7F-8191-D0C4676A49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5673" y="203264"/>
            <a:ext cx="2063501" cy="554903"/>
          </a:xfrm>
          <a:prstGeom prst="rect">
            <a:avLst/>
          </a:prstGeom>
        </p:spPr>
      </p:pic>
      <p:grpSp>
        <p:nvGrpSpPr>
          <p:cNvPr id="28" name="组合 27">
            <a:extLst>
              <a:ext uri="{FF2B5EF4-FFF2-40B4-BE49-F238E27FC236}">
                <a16:creationId xmlns:a16="http://schemas.microsoft.com/office/drawing/2014/main" id="{6B865A07-C38E-4CDC-9513-B56D4DC01673}"/>
              </a:ext>
            </a:extLst>
          </p:cNvPr>
          <p:cNvGrpSpPr/>
          <p:nvPr userDrawn="1"/>
        </p:nvGrpSpPr>
        <p:grpSpPr>
          <a:xfrm>
            <a:off x="453506" y="310633"/>
            <a:ext cx="280323" cy="340164"/>
            <a:chOff x="401106" y="322923"/>
            <a:chExt cx="192401" cy="272434"/>
          </a:xfrm>
        </p:grpSpPr>
        <p:sp>
          <p:nvSpPr>
            <p:cNvPr id="29" name="矩形: 圆角 28">
              <a:extLst>
                <a:ext uri="{FF2B5EF4-FFF2-40B4-BE49-F238E27FC236}">
                  <a16:creationId xmlns:a16="http://schemas.microsoft.com/office/drawing/2014/main" id="{FBA9BC55-FAAE-402C-B2D3-F22C02714A39}"/>
                </a:ext>
              </a:extLst>
            </p:cNvPr>
            <p:cNvSpPr/>
            <p:nvPr userDrawn="1"/>
          </p:nvSpPr>
          <p:spPr>
            <a:xfrm>
              <a:off x="401106" y="322923"/>
              <a:ext cx="31379" cy="272434"/>
            </a:xfrm>
            <a:prstGeom prst="roundRect">
              <a:avLst>
                <a:gd name="adj" fmla="val 42104"/>
              </a:avLst>
            </a:prstGeom>
            <a:solidFill>
              <a:srgbClr val="BD3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AC2F1BFB-3AC0-4227-9207-891B3C01EB3A}"/>
                </a:ext>
              </a:extLst>
            </p:cNvPr>
            <p:cNvSpPr/>
            <p:nvPr userDrawn="1"/>
          </p:nvSpPr>
          <p:spPr>
            <a:xfrm>
              <a:off x="485420" y="451087"/>
              <a:ext cx="31379" cy="144270"/>
            </a:xfrm>
            <a:prstGeom prst="roundRect">
              <a:avLst>
                <a:gd name="adj" fmla="val 50000"/>
              </a:avLst>
            </a:prstGeom>
            <a:solidFill>
              <a:srgbClr val="BD37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31" name="矩形: 圆角 30">
              <a:extLst>
                <a:ext uri="{FF2B5EF4-FFF2-40B4-BE49-F238E27FC236}">
                  <a16:creationId xmlns:a16="http://schemas.microsoft.com/office/drawing/2014/main" id="{97651061-45F6-48E5-B310-89A259A7079B}"/>
                </a:ext>
              </a:extLst>
            </p:cNvPr>
            <p:cNvSpPr/>
            <p:nvPr userDrawn="1"/>
          </p:nvSpPr>
          <p:spPr>
            <a:xfrm>
              <a:off x="561713" y="382329"/>
              <a:ext cx="31794" cy="213028"/>
            </a:xfrm>
            <a:prstGeom prst="roundRect">
              <a:avLst>
                <a:gd name="adj" fmla="val 50000"/>
              </a:avLst>
            </a:prstGeom>
            <a:solidFill>
              <a:srgbClr val="BD3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238097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3EE775-6B14-4A45-9488-6EAB59B42B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E0F3B99-4CF3-491F-9511-893EB3EF68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4017FE-E1A8-4737-AD56-975224EE7B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047FE-CC29-4114-8FCD-30B326D60057}" type="datetimeFigureOut">
              <a:rPr lang="zh-CN" altLang="en-US" smtClean="0"/>
              <a:t>2023/9/13</a:t>
            </a:fld>
            <a:endParaRPr lang="zh-CN" altLang="en-US"/>
          </a:p>
        </p:txBody>
      </p:sp>
      <p:sp>
        <p:nvSpPr>
          <p:cNvPr id="5" name="页脚占位符 4">
            <a:extLst>
              <a:ext uri="{FF2B5EF4-FFF2-40B4-BE49-F238E27FC236}">
                <a16:creationId xmlns:a16="http://schemas.microsoft.com/office/drawing/2014/main" id="{8D0B38FF-65C2-432E-B959-4E3F95C2A9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9E0FACA-CAA5-4B8C-94D3-5FCDB5D07A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EE67E-B640-4EBC-84D0-D73F94547C7E}" type="slidenum">
              <a:rPr lang="zh-CN" altLang="en-US" smtClean="0"/>
              <a:t>‹#›</a:t>
            </a:fld>
            <a:endParaRPr lang="zh-CN" altLang="en-US"/>
          </a:p>
        </p:txBody>
      </p:sp>
    </p:spTree>
    <p:extLst>
      <p:ext uri="{BB962C8B-B14F-4D97-AF65-F5344CB8AC3E}">
        <p14:creationId xmlns:p14="http://schemas.microsoft.com/office/powerpoint/2010/main" val="1936605079"/>
      </p:ext>
    </p:extLst>
  </p:cSld>
  <p:clrMap bg1="lt1" tx1="dk1" bg2="lt2" tx2="dk2" accent1="accent1" accent2="accent2" accent3="accent3" accent4="accent4" accent5="accent5" accent6="accent6" hlink="hlink" folHlink="folHlink"/>
  <p:sldLayoutIdLst>
    <p:sldLayoutId id="2147483660"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9.png"/><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7.jpe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39.emf"/><Relationship Id="rId4"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40.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43.w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7BD51287-6F3F-40F3-8DD6-C447EDEDDDFB}"/>
              </a:ext>
            </a:extLst>
          </p:cNvPr>
          <p:cNvSpPr/>
          <p:nvPr/>
        </p:nvSpPr>
        <p:spPr>
          <a:xfrm>
            <a:off x="1175858" y="4762120"/>
            <a:ext cx="3960362" cy="400110"/>
          </a:xfrm>
          <a:prstGeom prst="rect">
            <a:avLst/>
          </a:prstGeom>
        </p:spPr>
        <p:txBody>
          <a:bodyPr wrap="square">
            <a:spAutoFit/>
          </a:bodyPr>
          <a:lstStyle/>
          <a:p>
            <a:pPr marL="0" indent="0" algn="ctr">
              <a:buNone/>
            </a:pPr>
            <a:r>
              <a:rPr lang="en-US" altLang="zh-CN" sz="2000" dirty="0" smtClean="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2022-09</a:t>
            </a:r>
            <a:endPar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文本占位符 4">
            <a:extLst>
              <a:ext uri="{FF2B5EF4-FFF2-40B4-BE49-F238E27FC236}">
                <a16:creationId xmlns:a16="http://schemas.microsoft.com/office/drawing/2014/main" id="{633A654F-0C79-4819-A8C3-5DE483083B87}"/>
              </a:ext>
            </a:extLst>
          </p:cNvPr>
          <p:cNvSpPr>
            <a:spLocks noGrp="1"/>
          </p:cNvSpPr>
          <p:nvPr>
            <p:ph type="body" sz="quarter" idx="4294967295"/>
          </p:nvPr>
        </p:nvSpPr>
        <p:spPr>
          <a:xfrm>
            <a:off x="822959" y="1977958"/>
            <a:ext cx="10415847" cy="983795"/>
          </a:xfrm>
        </p:spPr>
        <p:txBody>
          <a:bodyPr>
            <a:noAutofit/>
          </a:bodyPr>
          <a:lstStyle/>
          <a:p>
            <a:pPr marL="0" lvl="0" indent="0" algn="ctr">
              <a:buNone/>
            </a:pPr>
            <a:r>
              <a:rPr lang="zh-CN" altLang="en-US" sz="4000" b="1" spc="400" dirty="0" smtClean="0">
                <a:solidFill>
                  <a:srgbClr val="BD374A"/>
                </a:solidFill>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计算机导论与程序设计</a:t>
            </a:r>
            <a:endParaRPr lang="zh-CN" altLang="en-US" sz="4000" b="1" spc="400" dirty="0">
              <a:solidFill>
                <a:srgbClr val="BD374A"/>
              </a:solidFill>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endParaRPr>
          </a:p>
        </p:txBody>
      </p:sp>
      <p:grpSp>
        <p:nvGrpSpPr>
          <p:cNvPr id="4" name="组合 3">
            <a:extLst>
              <a:ext uri="{FF2B5EF4-FFF2-40B4-BE49-F238E27FC236}">
                <a16:creationId xmlns:a16="http://schemas.microsoft.com/office/drawing/2014/main" id="{14A0E449-799D-4C4F-99F6-395A4E492ED4}"/>
              </a:ext>
            </a:extLst>
          </p:cNvPr>
          <p:cNvGrpSpPr/>
          <p:nvPr/>
        </p:nvGrpSpPr>
        <p:grpSpPr>
          <a:xfrm>
            <a:off x="1236105" y="3429009"/>
            <a:ext cx="4026007" cy="641188"/>
            <a:chOff x="1236106" y="3774801"/>
            <a:chExt cx="3391554" cy="430761"/>
          </a:xfrm>
        </p:grpSpPr>
        <p:sp>
          <p:nvSpPr>
            <p:cNvPr id="15" name="矩形: 圆角 14">
              <a:extLst>
                <a:ext uri="{FF2B5EF4-FFF2-40B4-BE49-F238E27FC236}">
                  <a16:creationId xmlns:a16="http://schemas.microsoft.com/office/drawing/2014/main" id="{FEE061BF-8C9D-4480-B880-547DC0D918D4}"/>
                </a:ext>
              </a:extLst>
            </p:cNvPr>
            <p:cNvSpPr/>
            <p:nvPr/>
          </p:nvSpPr>
          <p:spPr>
            <a:xfrm>
              <a:off x="1236106" y="3774801"/>
              <a:ext cx="3391554" cy="430761"/>
            </a:xfrm>
            <a:prstGeom prst="roundRect">
              <a:avLst>
                <a:gd name="adj" fmla="val 50000"/>
              </a:avLst>
            </a:prstGeom>
            <a:solidFill>
              <a:srgbClr val="BD3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5">
              <a:extLst>
                <a:ext uri="{FF2B5EF4-FFF2-40B4-BE49-F238E27FC236}">
                  <a16:creationId xmlns:a16="http://schemas.microsoft.com/office/drawing/2014/main" id="{0574B388-BF0A-490D-8D07-6A287ED4EDA3}"/>
                </a:ext>
              </a:extLst>
            </p:cNvPr>
            <p:cNvSpPr/>
            <p:nvPr/>
          </p:nvSpPr>
          <p:spPr>
            <a:xfrm>
              <a:off x="1236106" y="3866119"/>
              <a:ext cx="3234748" cy="268801"/>
            </a:xfrm>
            <a:prstGeom prst="rect">
              <a:avLst/>
            </a:prstGeom>
          </p:spPr>
          <p:txBody>
            <a:bodyPr wrap="square">
              <a:spAutoFit/>
            </a:bodyPr>
            <a:lstStyle/>
            <a:p>
              <a:pPr algn="ct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1-1 </a:t>
              </a:r>
              <a:r>
                <a:rPr lang="zh-CN" altLang="en-US" sz="20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计算机体系结构</a:t>
              </a:r>
              <a:endPar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902157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81057"/>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01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冯</a:t>
            </a:r>
            <a:r>
              <a:rPr lang="en-US" altLang="zh-CN"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诺依曼结构</a:t>
            </a: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803425"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思考</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10" name="内容占位符 2"/>
          <p:cNvSpPr txBox="1">
            <a:spLocks/>
          </p:cNvSpPr>
          <p:nvPr/>
        </p:nvSpPr>
        <p:spPr>
          <a:xfrm>
            <a:off x="622841" y="1616075"/>
            <a:ext cx="10767558" cy="43926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微软雅黑" panose="020B0503020204020204" pitchFamily="34" charset="-122"/>
                <a:ea typeface="微软雅黑" panose="020B0503020204020204" pitchFamily="34" charset="-122"/>
              </a:rPr>
              <a:t>冯诺依曼体系的瓶颈？</a:t>
            </a:r>
          </a:p>
          <a:p>
            <a:pPr>
              <a:lnSpc>
                <a:spcPct val="150000"/>
              </a:lnSpc>
            </a:pPr>
            <a:r>
              <a:rPr lang="zh-CN" altLang="en-US" dirty="0">
                <a:latin typeface="微软雅黑" panose="020B0503020204020204" pitchFamily="34" charset="-122"/>
                <a:ea typeface="微软雅黑" panose="020B0503020204020204" pitchFamily="34" charset="-122"/>
              </a:rPr>
              <a:t>除了冯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诺依曼体系</a:t>
            </a:r>
            <a:r>
              <a:rPr lang="zh-CN" altLang="en-US" dirty="0" smtClean="0">
                <a:latin typeface="微软雅黑" panose="020B0503020204020204" pitchFamily="34" charset="-122"/>
                <a:ea typeface="微软雅黑" panose="020B0503020204020204" pitchFamily="34" charset="-122"/>
              </a:rPr>
              <a:t>，还有</a:t>
            </a:r>
            <a:r>
              <a:rPr lang="zh-CN" altLang="en-US" dirty="0">
                <a:latin typeface="微软雅黑" panose="020B0503020204020204" pitchFamily="34" charset="-122"/>
                <a:ea typeface="微软雅黑" panose="020B0503020204020204" pitchFamily="34" charset="-122"/>
              </a:rPr>
              <a:t>什么体系结构</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2232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350323"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计算机系统构成</a:t>
            </a:r>
            <a:endParaRPr lang="zh-CN" altLang="en-US" sz="2400" b="1" dirty="0">
              <a:solidFill>
                <a:srgbClr val="C00000"/>
              </a:solidFill>
              <a:latin typeface="黑体" panose="02010609060101010101" pitchFamily="49" charset="-122"/>
              <a:ea typeface="黑体" panose="02010609060101010101" pitchFamily="49" charset="-122"/>
            </a:endParaRPr>
          </a:p>
        </p:txBody>
      </p:sp>
      <p:grpSp>
        <p:nvGrpSpPr>
          <p:cNvPr id="8" name="Group 4"/>
          <p:cNvGrpSpPr>
            <a:grpSpLocks/>
          </p:cNvGrpSpPr>
          <p:nvPr/>
        </p:nvGrpSpPr>
        <p:grpSpPr bwMode="auto">
          <a:xfrm>
            <a:off x="6600056" y="3861792"/>
            <a:ext cx="3048000" cy="1295400"/>
            <a:chOff x="1968" y="2928"/>
            <a:chExt cx="1920" cy="816"/>
          </a:xfrm>
        </p:grpSpPr>
        <p:sp>
          <p:nvSpPr>
            <p:cNvPr id="9" name="Rectangle 5"/>
            <p:cNvSpPr>
              <a:spLocks noChangeArrowheads="1"/>
            </p:cNvSpPr>
            <p:nvPr/>
          </p:nvSpPr>
          <p:spPr bwMode="auto">
            <a:xfrm>
              <a:off x="1968" y="2928"/>
              <a:ext cx="1920" cy="816"/>
            </a:xfrm>
            <a:prstGeom prst="rect">
              <a:avLst/>
            </a:prstGeom>
            <a:solidFill>
              <a:srgbClr val="FF3300"/>
            </a:solidFill>
            <a:ln w="9525">
              <a:miter lim="800000"/>
              <a:headEnd/>
              <a:tailEnd/>
            </a:ln>
            <a:scene3d>
              <a:camera prst="legacyObliqueTopRight"/>
              <a:lightRig rig="legacyFlat1" dir="t"/>
            </a:scene3d>
            <a:sp3d extrusionH="887400" prstMaterial="legacyMatte">
              <a:bevelT w="13500" h="13500" prst="angle"/>
              <a:bevelB w="13500" h="13500" prst="angle"/>
              <a:extrusionClr>
                <a:srgbClr val="FF3300"/>
              </a:extrusionClr>
            </a:sp3d>
          </p:spPr>
          <p:txBody>
            <a:bodyPr wrap="none" anchor="ctr">
              <a:flatTx/>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b="1">
                <a:latin typeface="微软雅黑" panose="020B0503020204020204" pitchFamily="34" charset="-122"/>
                <a:ea typeface="微软雅黑" panose="020B0503020204020204" pitchFamily="34" charset="-122"/>
              </a:endParaRPr>
            </a:p>
          </p:txBody>
        </p:sp>
        <p:sp>
          <p:nvSpPr>
            <p:cNvPr id="11" name="Text Box 6"/>
            <p:cNvSpPr txBox="1">
              <a:spLocks noChangeArrowheads="1"/>
            </p:cNvSpPr>
            <p:nvPr/>
          </p:nvSpPr>
          <p:spPr bwMode="auto">
            <a:xfrm>
              <a:off x="1968" y="3216"/>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lang="zh-CN" altLang="en-US" sz="2000" b="1">
                  <a:latin typeface="微软雅黑" panose="020B0503020204020204" pitchFamily="34" charset="-122"/>
                  <a:ea typeface="微软雅黑" panose="020B0503020204020204" pitchFamily="34" charset="-122"/>
                </a:rPr>
                <a:t>计算机硬件</a:t>
              </a:r>
            </a:p>
          </p:txBody>
        </p:sp>
      </p:grpSp>
      <p:grpSp>
        <p:nvGrpSpPr>
          <p:cNvPr id="12" name="Group 7"/>
          <p:cNvGrpSpPr>
            <a:grpSpLocks/>
          </p:cNvGrpSpPr>
          <p:nvPr/>
        </p:nvGrpSpPr>
        <p:grpSpPr bwMode="auto">
          <a:xfrm>
            <a:off x="6600056" y="2565648"/>
            <a:ext cx="3048000" cy="1295400"/>
            <a:chOff x="1968" y="2112"/>
            <a:chExt cx="1920" cy="816"/>
          </a:xfrm>
        </p:grpSpPr>
        <p:sp>
          <p:nvSpPr>
            <p:cNvPr id="13" name="Rectangle 8"/>
            <p:cNvSpPr>
              <a:spLocks noChangeArrowheads="1"/>
            </p:cNvSpPr>
            <p:nvPr/>
          </p:nvSpPr>
          <p:spPr bwMode="auto">
            <a:xfrm>
              <a:off x="1968" y="2112"/>
              <a:ext cx="1920" cy="816"/>
            </a:xfrm>
            <a:prstGeom prst="rect">
              <a:avLst/>
            </a:prstGeom>
            <a:solidFill>
              <a:srgbClr val="FFFF66"/>
            </a:solidFill>
            <a:ln w="9525">
              <a:miter lim="800000"/>
              <a:headEnd/>
              <a:tailEnd/>
            </a:ln>
            <a:scene3d>
              <a:camera prst="legacyObliqueTopRight"/>
              <a:lightRig rig="legacyFlat1" dir="t"/>
            </a:scene3d>
            <a:sp3d extrusionH="887400" prstMaterial="legacyMatte">
              <a:bevelT w="13500" h="13500" prst="angle"/>
              <a:bevelB w="13500" h="13500" prst="angle"/>
              <a:extrusionClr>
                <a:srgbClr val="FFFF66"/>
              </a:extrusionClr>
            </a:sp3d>
          </p:spPr>
          <p:txBody>
            <a:bodyPr wrap="none" anchor="ctr">
              <a:flatTx/>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b="1">
                <a:latin typeface="微软雅黑" panose="020B0503020204020204" pitchFamily="34" charset="-122"/>
                <a:ea typeface="微软雅黑" panose="020B0503020204020204" pitchFamily="34" charset="-122"/>
              </a:endParaRPr>
            </a:p>
          </p:txBody>
        </p:sp>
        <p:sp>
          <p:nvSpPr>
            <p:cNvPr id="14" name="Text Box 9"/>
            <p:cNvSpPr txBox="1">
              <a:spLocks noChangeArrowheads="1"/>
            </p:cNvSpPr>
            <p:nvPr/>
          </p:nvSpPr>
          <p:spPr bwMode="auto">
            <a:xfrm>
              <a:off x="1968" y="2400"/>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lang="zh-CN" altLang="en-US" sz="2000" b="1">
                  <a:latin typeface="微软雅黑" panose="020B0503020204020204" pitchFamily="34" charset="-122"/>
                  <a:ea typeface="微软雅黑" panose="020B0503020204020204" pitchFamily="34" charset="-122"/>
                </a:rPr>
                <a:t>计算机软件</a:t>
              </a:r>
            </a:p>
          </p:txBody>
        </p:sp>
      </p:grpSp>
      <p:sp>
        <p:nvSpPr>
          <p:cNvPr id="15" name="内容占位符 3"/>
          <p:cNvSpPr txBox="1">
            <a:spLocks/>
          </p:cNvSpPr>
          <p:nvPr/>
        </p:nvSpPr>
        <p:spPr>
          <a:xfrm>
            <a:off x="738112" y="1664741"/>
            <a:ext cx="5223933" cy="4392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10000"/>
              </a:spcBef>
            </a:pPr>
            <a:r>
              <a:rPr lang="zh-CN" altLang="en-US" dirty="0" smtClean="0">
                <a:latin typeface="微软雅黑" panose="020B0503020204020204" pitchFamily="34" charset="-122"/>
                <a:ea typeface="微软雅黑" panose="020B0503020204020204" pitchFamily="34" charset="-122"/>
              </a:rPr>
              <a:t>计算机系统是由</a:t>
            </a:r>
            <a:r>
              <a:rPr lang="zh-CN" altLang="en-US" dirty="0" smtClean="0">
                <a:solidFill>
                  <a:srgbClr val="C00000"/>
                </a:solidFill>
                <a:latin typeface="微软雅黑" panose="020B0503020204020204" pitchFamily="34" charset="-122"/>
                <a:ea typeface="微软雅黑" panose="020B0503020204020204" pitchFamily="34" charset="-122"/>
              </a:rPr>
              <a:t>计算机硬件</a:t>
            </a:r>
            <a:r>
              <a:rPr lang="zh-CN" altLang="en-US" dirty="0" smtClean="0">
                <a:latin typeface="微软雅黑" panose="020B0503020204020204" pitchFamily="34" charset="-122"/>
                <a:ea typeface="微软雅黑" panose="020B0503020204020204" pitchFamily="34" charset="-122"/>
              </a:rPr>
              <a:t>和</a:t>
            </a:r>
            <a:r>
              <a:rPr lang="zh-CN" altLang="en-US" dirty="0" smtClean="0">
                <a:solidFill>
                  <a:srgbClr val="C00000"/>
                </a:solidFill>
                <a:latin typeface="微软雅黑" panose="020B0503020204020204" pitchFamily="34" charset="-122"/>
                <a:ea typeface="微软雅黑" panose="020B0503020204020204" pitchFamily="34" charset="-122"/>
              </a:rPr>
              <a:t>软件</a:t>
            </a:r>
            <a:r>
              <a:rPr lang="zh-CN" altLang="en-US" dirty="0" smtClean="0">
                <a:latin typeface="微软雅黑" panose="020B0503020204020204" pitchFamily="34" charset="-122"/>
                <a:ea typeface="微软雅黑" panose="020B0503020204020204" pitchFamily="34" charset="-122"/>
              </a:rPr>
              <a:t>组成的</a:t>
            </a:r>
          </a:p>
          <a:p>
            <a:pPr>
              <a:lnSpc>
                <a:spcPct val="150000"/>
              </a:lnSpc>
              <a:spcBef>
                <a:spcPct val="10000"/>
              </a:spcBef>
            </a:pPr>
            <a:r>
              <a:rPr lang="zh-CN" altLang="en-US" dirty="0" smtClean="0">
                <a:latin typeface="微软雅黑" panose="020B0503020204020204" pitchFamily="34" charset="-122"/>
                <a:ea typeface="微软雅黑" panose="020B0503020204020204" pitchFamily="34" charset="-122"/>
              </a:rPr>
              <a:t>从功能上看，计算机软件极大地提高和扩展了计算机硬件的能力，计算机硬件为软件的存在提供了物质基础</a:t>
            </a:r>
          </a:p>
          <a:p>
            <a:pPr>
              <a:lnSpc>
                <a:spcPct val="150000"/>
              </a:lnSpc>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347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1422184"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硬件组成</a:t>
            </a:r>
          </a:p>
        </p:txBody>
      </p:sp>
      <p:grpSp>
        <p:nvGrpSpPr>
          <p:cNvPr id="2" name="组合 1"/>
          <p:cNvGrpSpPr/>
          <p:nvPr/>
        </p:nvGrpSpPr>
        <p:grpSpPr>
          <a:xfrm>
            <a:off x="1600880" y="762656"/>
            <a:ext cx="8729662" cy="5986587"/>
            <a:chOff x="1785938" y="754782"/>
            <a:chExt cx="8729662" cy="5986587"/>
          </a:xfrm>
        </p:grpSpPr>
        <p:grpSp>
          <p:nvGrpSpPr>
            <p:cNvPr id="16" name="Group 4"/>
            <p:cNvGrpSpPr>
              <a:grpSpLocks/>
            </p:cNvGrpSpPr>
            <p:nvPr/>
          </p:nvGrpSpPr>
          <p:grpSpPr bwMode="auto">
            <a:xfrm>
              <a:off x="1785938" y="3236168"/>
              <a:ext cx="728662" cy="1295400"/>
              <a:chOff x="165" y="1872"/>
              <a:chExt cx="459" cy="816"/>
            </a:xfrm>
          </p:grpSpPr>
          <p:sp>
            <p:nvSpPr>
              <p:cNvPr id="17" name="Rectangle 5"/>
              <p:cNvSpPr>
                <a:spLocks noChangeArrowheads="1"/>
              </p:cNvSpPr>
              <p:nvPr/>
            </p:nvSpPr>
            <p:spPr bwMode="auto">
              <a:xfrm>
                <a:off x="192" y="1872"/>
                <a:ext cx="384" cy="816"/>
              </a:xfrm>
              <a:prstGeom prst="rect">
                <a:avLst/>
              </a:prstGeom>
              <a:solidFill>
                <a:srgbClr val="000080"/>
              </a:solidFill>
              <a:ln w="9525">
                <a:miter lim="800000"/>
                <a:headEnd/>
                <a:tailEnd/>
              </a:ln>
              <a:scene3d>
                <a:camera prst="legacyObliqueTopRight"/>
                <a:lightRig rig="legacyHarsh3" dir="b"/>
              </a:scene3d>
              <a:sp3d extrusionH="430200" prstMaterial="legacyMatte">
                <a:bevelT w="13500" h="13500" prst="angle"/>
                <a:bevelB w="13500" h="13500" prst="angle"/>
                <a:extrusionClr>
                  <a:srgbClr val="006600"/>
                </a:extrusionClr>
              </a:sp3d>
            </p:spPr>
            <p:txBody>
              <a:bodyPr wrap="none" anchor="ctr">
                <a:flatTx/>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18" name="Rectangle 6"/>
              <p:cNvSpPr>
                <a:spLocks noChangeArrowheads="1"/>
              </p:cNvSpPr>
              <p:nvPr/>
            </p:nvSpPr>
            <p:spPr bwMode="auto">
              <a:xfrm>
                <a:off x="165" y="1874"/>
                <a:ext cx="459"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kumimoji="1" lang="zh-CN" altLang="en-US" sz="4000">
                    <a:solidFill>
                      <a:srgbClr val="FF3300"/>
                    </a:solidFill>
                    <a:latin typeface="隶书" pitchFamily="49" charset="-122"/>
                    <a:ea typeface="隶书" pitchFamily="49" charset="-122"/>
                  </a:rPr>
                  <a:t>硬</a:t>
                </a:r>
              </a:p>
              <a:p>
                <a:pPr algn="ctr" eaLnBrk="1" hangingPunct="1">
                  <a:spcBef>
                    <a:spcPct val="0"/>
                  </a:spcBef>
                  <a:buClrTx/>
                  <a:buFontTx/>
                  <a:buNone/>
                </a:pPr>
                <a:r>
                  <a:rPr kumimoji="1" lang="zh-CN" altLang="en-US" sz="4000">
                    <a:solidFill>
                      <a:srgbClr val="FF3300"/>
                    </a:solidFill>
                    <a:latin typeface="隶书" pitchFamily="49" charset="-122"/>
                    <a:ea typeface="隶书" pitchFamily="49" charset="-122"/>
                  </a:rPr>
                  <a:t>件</a:t>
                </a:r>
                <a:endParaRPr kumimoji="1" lang="zh-CN" altLang="en-US" sz="4000">
                  <a:latin typeface="隶书" pitchFamily="49" charset="-122"/>
                  <a:ea typeface="隶书" pitchFamily="49" charset="-122"/>
                </a:endParaRPr>
              </a:p>
            </p:txBody>
          </p:sp>
        </p:grpSp>
        <p:grpSp>
          <p:nvGrpSpPr>
            <p:cNvPr id="19" name="Group 7"/>
            <p:cNvGrpSpPr>
              <a:grpSpLocks/>
            </p:cNvGrpSpPr>
            <p:nvPr/>
          </p:nvGrpSpPr>
          <p:grpSpPr bwMode="auto">
            <a:xfrm>
              <a:off x="2895600" y="1864568"/>
              <a:ext cx="1639888" cy="990600"/>
              <a:chOff x="864" y="1008"/>
              <a:chExt cx="1033" cy="624"/>
            </a:xfrm>
          </p:grpSpPr>
          <p:sp>
            <p:nvSpPr>
              <p:cNvPr id="20" name="AutoShape 8"/>
              <p:cNvSpPr>
                <a:spLocks noChangeArrowheads="1"/>
              </p:cNvSpPr>
              <p:nvPr/>
            </p:nvSpPr>
            <p:spPr bwMode="auto">
              <a:xfrm>
                <a:off x="937" y="1008"/>
                <a:ext cx="960" cy="624"/>
              </a:xfrm>
              <a:prstGeom prst="cube">
                <a:avLst>
                  <a:gd name="adj" fmla="val 25000"/>
                </a:avLst>
              </a:prstGeom>
              <a:solidFill>
                <a:srgbClr val="0099FF"/>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21" name="Rectangle 9"/>
              <p:cNvSpPr>
                <a:spLocks noChangeArrowheads="1"/>
              </p:cNvSpPr>
              <p:nvPr/>
            </p:nvSpPr>
            <p:spPr bwMode="auto">
              <a:xfrm>
                <a:off x="864" y="1193"/>
                <a:ext cx="889"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kumimoji="1" lang="zh-CN" altLang="en-US" sz="4000">
                    <a:solidFill>
                      <a:srgbClr val="FFFF00"/>
                    </a:solidFill>
                    <a:latin typeface="隶书" pitchFamily="49" charset="-122"/>
                    <a:ea typeface="隶书" pitchFamily="49" charset="-122"/>
                  </a:rPr>
                  <a:t>主机</a:t>
                </a:r>
                <a:endParaRPr kumimoji="1" lang="zh-CN" altLang="en-US" sz="4000">
                  <a:latin typeface="隶书" pitchFamily="49" charset="-122"/>
                  <a:ea typeface="隶书" pitchFamily="49" charset="-122"/>
                </a:endParaRPr>
              </a:p>
            </p:txBody>
          </p:sp>
        </p:grpSp>
        <p:grpSp>
          <p:nvGrpSpPr>
            <p:cNvPr id="22" name="Group 10"/>
            <p:cNvGrpSpPr>
              <a:grpSpLocks/>
            </p:cNvGrpSpPr>
            <p:nvPr/>
          </p:nvGrpSpPr>
          <p:grpSpPr bwMode="auto">
            <a:xfrm>
              <a:off x="2819400" y="4836368"/>
              <a:ext cx="2362200" cy="1066800"/>
              <a:chOff x="816" y="2736"/>
              <a:chExt cx="1488" cy="672"/>
            </a:xfrm>
          </p:grpSpPr>
          <p:sp>
            <p:nvSpPr>
              <p:cNvPr id="23" name="AutoShape 11"/>
              <p:cNvSpPr>
                <a:spLocks noChangeArrowheads="1"/>
              </p:cNvSpPr>
              <p:nvPr/>
            </p:nvSpPr>
            <p:spPr bwMode="auto">
              <a:xfrm>
                <a:off x="912" y="2736"/>
                <a:ext cx="1392" cy="672"/>
              </a:xfrm>
              <a:prstGeom prst="cube">
                <a:avLst>
                  <a:gd name="adj" fmla="val 25000"/>
                </a:avLst>
              </a:prstGeom>
              <a:solidFill>
                <a:srgbClr val="0099FF"/>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25" name="Rectangle 12"/>
              <p:cNvSpPr>
                <a:spLocks noChangeArrowheads="1"/>
              </p:cNvSpPr>
              <p:nvPr/>
            </p:nvSpPr>
            <p:spPr bwMode="auto">
              <a:xfrm>
                <a:off x="816" y="2923"/>
                <a:ext cx="141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kumimoji="1" lang="zh-CN" altLang="en-US" sz="3600">
                    <a:solidFill>
                      <a:srgbClr val="FFFF00"/>
                    </a:solidFill>
                    <a:latin typeface="隶书" pitchFamily="49" charset="-122"/>
                    <a:ea typeface="隶书" pitchFamily="49" charset="-122"/>
                  </a:rPr>
                  <a:t>外部设备</a:t>
                </a:r>
                <a:endParaRPr kumimoji="1" lang="zh-CN" altLang="en-US" sz="4000">
                  <a:latin typeface="隶书" pitchFamily="49" charset="-122"/>
                  <a:ea typeface="隶书" pitchFamily="49" charset="-122"/>
                </a:endParaRPr>
              </a:p>
            </p:txBody>
          </p:sp>
        </p:grpSp>
        <p:grpSp>
          <p:nvGrpSpPr>
            <p:cNvPr id="26" name="Group 13"/>
            <p:cNvGrpSpPr>
              <a:grpSpLocks/>
            </p:cNvGrpSpPr>
            <p:nvPr/>
          </p:nvGrpSpPr>
          <p:grpSpPr bwMode="auto">
            <a:xfrm>
              <a:off x="5562600" y="1929656"/>
              <a:ext cx="4953000" cy="620712"/>
              <a:chOff x="2544" y="1049"/>
              <a:chExt cx="3120" cy="391"/>
            </a:xfrm>
          </p:grpSpPr>
          <p:sp>
            <p:nvSpPr>
              <p:cNvPr id="27" name="AutoShape 14"/>
              <p:cNvSpPr>
                <a:spLocks noChangeArrowheads="1"/>
              </p:cNvSpPr>
              <p:nvPr/>
            </p:nvSpPr>
            <p:spPr bwMode="auto">
              <a:xfrm>
                <a:off x="2544" y="1049"/>
                <a:ext cx="864" cy="384"/>
              </a:xfrm>
              <a:prstGeom prst="flowChartInternalStorage">
                <a:avLst/>
              </a:prstGeom>
              <a:solidFill>
                <a:srgbClr val="FF9900"/>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28" name="Rectangle 15"/>
              <p:cNvSpPr>
                <a:spLocks noChangeArrowheads="1"/>
              </p:cNvSpPr>
              <p:nvPr/>
            </p:nvSpPr>
            <p:spPr bwMode="auto">
              <a:xfrm>
                <a:off x="2677" y="1070"/>
                <a:ext cx="2987" cy="370"/>
              </a:xfrm>
              <a:prstGeom prst="rect">
                <a:avLst/>
              </a:prstGeom>
              <a:noFill/>
              <a:ln w="57150">
                <a:noFill/>
                <a:miter lim="800000"/>
                <a:headEnd/>
                <a:tailEnd/>
              </a:ln>
              <a:effectLst/>
            </p:spPr>
            <p:txBody>
              <a:bodyPr wrap="none" anchor="ctr"/>
              <a:lstStyle/>
              <a:p>
                <a:pPr eaLnBrk="1" hangingPunct="1">
                  <a:defRPr/>
                </a:pPr>
                <a:r>
                  <a:rPr kumimoji="1" lang="zh-CN" altLang="en-US" sz="3600" dirty="0">
                    <a:latin typeface="隶书" pitchFamily="49" charset="-122"/>
                    <a:ea typeface="隶书" pitchFamily="49" charset="-122"/>
                  </a:rPr>
                  <a:t>内存</a:t>
                </a:r>
                <a:r>
                  <a:rPr kumimoji="1" lang="zh-CN" altLang="en-US" sz="2800" dirty="0">
                    <a:latin typeface="Arial" charset="0"/>
                    <a:ea typeface="隶书" pitchFamily="49" charset="-122"/>
                  </a:rPr>
                  <a:t>（</a:t>
                </a:r>
                <a:r>
                  <a:rPr kumimoji="1" lang="en-US" altLang="zh-CN" sz="2800" dirty="0">
                    <a:latin typeface="Arial" charset="0"/>
                    <a:ea typeface="隶书" pitchFamily="49" charset="-122"/>
                  </a:rPr>
                  <a:t>ROM / </a:t>
                </a:r>
                <a:r>
                  <a:rPr kumimoji="1" lang="en-US" altLang="zh-CN" sz="2800" dirty="0">
                    <a:solidFill>
                      <a:srgbClr val="FF0000"/>
                    </a:solidFill>
                    <a:effectLst>
                      <a:outerShdw blurRad="38100" dist="38100" dir="2700000" algn="tl">
                        <a:srgbClr val="C0C0C0"/>
                      </a:outerShdw>
                    </a:effectLst>
                    <a:latin typeface="Arial" charset="0"/>
                    <a:ea typeface="隶书" pitchFamily="49" charset="-122"/>
                  </a:rPr>
                  <a:t>RAM</a:t>
                </a:r>
                <a:r>
                  <a:rPr kumimoji="1" lang="en-US" altLang="zh-CN" sz="2800" dirty="0">
                    <a:solidFill>
                      <a:schemeClr val="hlink"/>
                    </a:solidFill>
                    <a:effectLst>
                      <a:outerShdw blurRad="38100" dist="38100" dir="2700000" algn="tl">
                        <a:srgbClr val="C0C0C0"/>
                      </a:outerShdw>
                    </a:effectLst>
                    <a:latin typeface="Arial" charset="0"/>
                    <a:ea typeface="隶书" pitchFamily="49" charset="-122"/>
                  </a:rPr>
                  <a:t> </a:t>
                </a:r>
                <a:r>
                  <a:rPr kumimoji="1" lang="en-US" altLang="zh-CN" sz="2800" dirty="0">
                    <a:latin typeface="Arial" charset="0"/>
                    <a:ea typeface="隶书" pitchFamily="49" charset="-122"/>
                  </a:rPr>
                  <a:t>/Cache</a:t>
                </a:r>
                <a:r>
                  <a:rPr kumimoji="1" lang="zh-CN" altLang="en-US" sz="2800" dirty="0">
                    <a:latin typeface="Arial" charset="0"/>
                    <a:ea typeface="隶书" pitchFamily="49" charset="-122"/>
                  </a:rPr>
                  <a:t>）</a:t>
                </a:r>
                <a:endParaRPr kumimoji="1" lang="zh-CN" altLang="en-US" sz="4000" dirty="0">
                  <a:latin typeface="隶书" pitchFamily="49" charset="-122"/>
                  <a:ea typeface="隶书" pitchFamily="49" charset="-122"/>
                </a:endParaRPr>
              </a:p>
            </p:txBody>
          </p:sp>
        </p:grpSp>
        <p:sp>
          <p:nvSpPr>
            <p:cNvPr id="29" name="AutoShape 16"/>
            <p:cNvSpPr>
              <a:spLocks noChangeArrowheads="1"/>
            </p:cNvSpPr>
            <p:nvPr/>
          </p:nvSpPr>
          <p:spPr bwMode="auto">
            <a:xfrm>
              <a:off x="5334000" y="3464768"/>
              <a:ext cx="2362200" cy="609600"/>
            </a:xfrm>
            <a:prstGeom prst="parallelogram">
              <a:avLst>
                <a:gd name="adj" fmla="val 96875"/>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a:spcBef>
                  <a:spcPct val="0"/>
                </a:spcBef>
                <a:buClrTx/>
                <a:buFontTx/>
                <a:buNone/>
              </a:pPr>
              <a:r>
                <a:rPr kumimoji="1" lang="en-US" altLang="zh-CN" sz="3600" i="1" dirty="0">
                  <a:latin typeface="隶书" pitchFamily="49" charset="-122"/>
                  <a:ea typeface="隶书" pitchFamily="49" charset="-122"/>
                </a:rPr>
                <a:t>I/O</a:t>
              </a:r>
              <a:r>
                <a:rPr kumimoji="1" lang="zh-CN" altLang="en-US" sz="3600" i="1" dirty="0">
                  <a:latin typeface="隶书" pitchFamily="49" charset="-122"/>
                  <a:ea typeface="隶书" pitchFamily="49" charset="-122"/>
                </a:rPr>
                <a:t>接口</a:t>
              </a:r>
            </a:p>
          </p:txBody>
        </p:sp>
        <p:sp>
          <p:nvSpPr>
            <p:cNvPr id="30" name="AutoShape 17"/>
            <p:cNvSpPr>
              <a:spLocks noChangeArrowheads="1"/>
            </p:cNvSpPr>
            <p:nvPr/>
          </p:nvSpPr>
          <p:spPr bwMode="auto">
            <a:xfrm>
              <a:off x="5791201" y="4302968"/>
              <a:ext cx="3116263" cy="685800"/>
            </a:xfrm>
            <a:prstGeom prst="flowChartMagneticDrum">
              <a:avLst/>
            </a:prstGeom>
            <a:solidFill>
              <a:schemeClr val="accent1"/>
            </a:solidFill>
            <a:ln w="3175">
              <a:solidFill>
                <a:schemeClr val="tx1"/>
              </a:solidFill>
              <a:round/>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a:spcBef>
                  <a:spcPct val="0"/>
                </a:spcBef>
                <a:buClrTx/>
                <a:buFontTx/>
                <a:buNone/>
              </a:pPr>
              <a:r>
                <a:rPr kumimoji="1" lang="zh-CN" altLang="en-US" sz="3600">
                  <a:latin typeface="隶书" pitchFamily="49" charset="-122"/>
                  <a:ea typeface="隶书" pitchFamily="49" charset="-122"/>
                </a:rPr>
                <a:t>外存储器</a:t>
              </a:r>
            </a:p>
          </p:txBody>
        </p:sp>
        <p:sp>
          <p:nvSpPr>
            <p:cNvPr id="31" name="AutoShape 18"/>
            <p:cNvSpPr>
              <a:spLocks noChangeArrowheads="1"/>
            </p:cNvSpPr>
            <p:nvPr/>
          </p:nvSpPr>
          <p:spPr bwMode="auto">
            <a:xfrm>
              <a:off x="5638800" y="5323732"/>
              <a:ext cx="2819400" cy="503237"/>
            </a:xfrm>
            <a:prstGeom prst="flowChartInputOutput">
              <a:avLst/>
            </a:prstGeom>
            <a:solidFill>
              <a:srgbClr val="00CC99"/>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a:spcBef>
                  <a:spcPct val="0"/>
                </a:spcBef>
                <a:buClrTx/>
                <a:buFontTx/>
                <a:buNone/>
              </a:pPr>
              <a:r>
                <a:rPr kumimoji="1" lang="zh-CN" altLang="en-US" sz="3600" i="1">
                  <a:latin typeface="隶书" pitchFamily="49" charset="-122"/>
                  <a:ea typeface="隶书" pitchFamily="49" charset="-122"/>
                </a:rPr>
                <a:t>输入设备</a:t>
              </a:r>
            </a:p>
          </p:txBody>
        </p:sp>
        <p:sp>
          <p:nvSpPr>
            <p:cNvPr id="32" name="AutoShape 19"/>
            <p:cNvSpPr>
              <a:spLocks noChangeArrowheads="1"/>
            </p:cNvSpPr>
            <p:nvPr/>
          </p:nvSpPr>
          <p:spPr bwMode="auto">
            <a:xfrm>
              <a:off x="5715000" y="6115894"/>
              <a:ext cx="2819400" cy="625475"/>
            </a:xfrm>
            <a:prstGeom prst="flowChartInputOutput">
              <a:avLst/>
            </a:prstGeom>
            <a:solidFill>
              <a:srgbClr val="00CC99"/>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a:spcBef>
                  <a:spcPct val="0"/>
                </a:spcBef>
                <a:buClrTx/>
                <a:buFontTx/>
                <a:buNone/>
              </a:pPr>
              <a:r>
                <a:rPr kumimoji="1" lang="zh-CN" altLang="en-US" sz="3600" i="1">
                  <a:latin typeface="隶书" pitchFamily="49" charset="-122"/>
                  <a:ea typeface="隶书" pitchFamily="49" charset="-122"/>
                </a:rPr>
                <a:t>输出设备</a:t>
              </a:r>
            </a:p>
          </p:txBody>
        </p:sp>
        <p:grpSp>
          <p:nvGrpSpPr>
            <p:cNvPr id="33" name="Group 20"/>
            <p:cNvGrpSpPr>
              <a:grpSpLocks/>
            </p:cNvGrpSpPr>
            <p:nvPr/>
          </p:nvGrpSpPr>
          <p:grpSpPr bwMode="auto">
            <a:xfrm>
              <a:off x="5334000" y="754782"/>
              <a:ext cx="3733800" cy="1162050"/>
              <a:chOff x="2400" y="306"/>
              <a:chExt cx="2352" cy="732"/>
            </a:xfrm>
          </p:grpSpPr>
          <p:grpSp>
            <p:nvGrpSpPr>
              <p:cNvPr id="34" name="Group 21"/>
              <p:cNvGrpSpPr>
                <a:grpSpLocks/>
              </p:cNvGrpSpPr>
              <p:nvPr/>
            </p:nvGrpSpPr>
            <p:grpSpPr bwMode="auto">
              <a:xfrm>
                <a:off x="2400" y="480"/>
                <a:ext cx="1080" cy="528"/>
                <a:chOff x="2400" y="480"/>
                <a:chExt cx="1080" cy="528"/>
              </a:xfrm>
            </p:grpSpPr>
            <p:sp>
              <p:nvSpPr>
                <p:cNvPr id="41" name="AutoShape 22"/>
                <p:cNvSpPr>
                  <a:spLocks noChangeArrowheads="1"/>
                </p:cNvSpPr>
                <p:nvPr/>
              </p:nvSpPr>
              <p:spPr bwMode="auto">
                <a:xfrm>
                  <a:off x="2400" y="480"/>
                  <a:ext cx="864" cy="52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25 w 21600"/>
                    <a:gd name="T13" fmla="*/ 2291 h 21600"/>
                    <a:gd name="T14" fmla="*/ 16550 w 21600"/>
                    <a:gd name="T15" fmla="*/ 1366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3175">
                  <a:solidFill>
                    <a:schemeClr val="tx1"/>
                  </a:solidFill>
                  <a:miter lim="800000"/>
                  <a:headEnd/>
                  <a:tailEnd/>
                </a:ln>
              </p:spPr>
              <p:txBody>
                <a:bodyPr wrap="none" anchor="ctr"/>
                <a:lstStyle/>
                <a:p>
                  <a:endParaRPr lang="zh-CN" altLang="en-US"/>
                </a:p>
              </p:txBody>
            </p:sp>
            <p:sp>
              <p:nvSpPr>
                <p:cNvPr id="42" name="Rectangle 23"/>
                <p:cNvSpPr>
                  <a:spLocks noChangeArrowheads="1"/>
                </p:cNvSpPr>
                <p:nvPr/>
              </p:nvSpPr>
              <p:spPr bwMode="auto">
                <a:xfrm>
                  <a:off x="2544" y="547"/>
                  <a:ext cx="93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kumimoji="1" lang="en-US" altLang="zh-CN" sz="2800">
                      <a:ea typeface="隶书" pitchFamily="49" charset="-122"/>
                    </a:rPr>
                    <a:t>CPU</a:t>
                  </a:r>
                  <a:endParaRPr kumimoji="1" lang="en-US" altLang="zh-CN" sz="4000">
                    <a:latin typeface="隶书" pitchFamily="49" charset="-122"/>
                    <a:ea typeface="隶书" pitchFamily="49" charset="-122"/>
                  </a:endParaRPr>
                </a:p>
              </p:txBody>
            </p:sp>
          </p:grpSp>
          <p:grpSp>
            <p:nvGrpSpPr>
              <p:cNvPr id="35" name="Group 24"/>
              <p:cNvGrpSpPr>
                <a:grpSpLocks/>
              </p:cNvGrpSpPr>
              <p:nvPr/>
            </p:nvGrpSpPr>
            <p:grpSpPr bwMode="auto">
              <a:xfrm>
                <a:off x="3622" y="306"/>
                <a:ext cx="1130" cy="732"/>
                <a:chOff x="3552" y="306"/>
                <a:chExt cx="1130" cy="732"/>
              </a:xfrm>
            </p:grpSpPr>
            <p:sp>
              <p:nvSpPr>
                <p:cNvPr id="39" name="Rectangle 25"/>
                <p:cNvSpPr>
                  <a:spLocks noChangeArrowheads="1"/>
                </p:cNvSpPr>
                <p:nvPr/>
              </p:nvSpPr>
              <p:spPr bwMode="auto">
                <a:xfrm>
                  <a:off x="3552" y="306"/>
                  <a:ext cx="113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kumimoji="1" lang="zh-CN" altLang="en-US">
                      <a:latin typeface="隶书" pitchFamily="49" charset="-122"/>
                      <a:ea typeface="隶书" pitchFamily="49" charset="-122"/>
                    </a:rPr>
                    <a:t>运算器</a:t>
                  </a:r>
                  <a:endParaRPr kumimoji="1" lang="zh-CN" altLang="en-US" sz="4000">
                    <a:latin typeface="隶书" pitchFamily="49" charset="-122"/>
                    <a:ea typeface="隶书" pitchFamily="49" charset="-122"/>
                  </a:endParaRPr>
                </a:p>
              </p:txBody>
            </p:sp>
            <p:sp>
              <p:nvSpPr>
                <p:cNvPr id="40" name="Rectangle 26"/>
                <p:cNvSpPr>
                  <a:spLocks noChangeArrowheads="1"/>
                </p:cNvSpPr>
                <p:nvPr/>
              </p:nvSpPr>
              <p:spPr bwMode="auto">
                <a:xfrm>
                  <a:off x="3552" y="668"/>
                  <a:ext cx="113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kumimoji="1" lang="zh-CN" altLang="en-US">
                      <a:latin typeface="隶书" pitchFamily="49" charset="-122"/>
                      <a:ea typeface="隶书" pitchFamily="49" charset="-122"/>
                    </a:rPr>
                    <a:t>控制器</a:t>
                  </a:r>
                  <a:endParaRPr kumimoji="1" lang="zh-CN" altLang="en-US" sz="4000">
                    <a:latin typeface="隶书" pitchFamily="49" charset="-122"/>
                    <a:ea typeface="隶书" pitchFamily="49" charset="-122"/>
                  </a:endParaRPr>
                </a:p>
              </p:txBody>
            </p:sp>
          </p:grpSp>
          <p:grpSp>
            <p:nvGrpSpPr>
              <p:cNvPr id="36" name="Group 27"/>
              <p:cNvGrpSpPr>
                <a:grpSpLocks/>
              </p:cNvGrpSpPr>
              <p:nvPr/>
            </p:nvGrpSpPr>
            <p:grpSpPr bwMode="auto">
              <a:xfrm>
                <a:off x="3264" y="528"/>
                <a:ext cx="336" cy="370"/>
                <a:chOff x="3336" y="534"/>
                <a:chExt cx="584" cy="370"/>
              </a:xfrm>
            </p:grpSpPr>
            <p:sp>
              <p:nvSpPr>
                <p:cNvPr id="37" name="AutoShape 28"/>
                <p:cNvSpPr>
                  <a:spLocks/>
                </p:cNvSpPr>
                <p:nvPr/>
              </p:nvSpPr>
              <p:spPr bwMode="auto">
                <a:xfrm>
                  <a:off x="3849" y="534"/>
                  <a:ext cx="71" cy="370"/>
                </a:xfrm>
                <a:prstGeom prst="leftBracket">
                  <a:avLst>
                    <a:gd name="adj" fmla="val 43427"/>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38" name="Line 29"/>
                <p:cNvSpPr>
                  <a:spLocks noChangeShapeType="1"/>
                </p:cNvSpPr>
                <p:nvPr/>
              </p:nvSpPr>
              <p:spPr bwMode="auto">
                <a:xfrm>
                  <a:off x="3336" y="724"/>
                  <a:ext cx="512" cy="1"/>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3" name="AutoShape 30"/>
            <p:cNvSpPr>
              <a:spLocks/>
            </p:cNvSpPr>
            <p:nvPr/>
          </p:nvSpPr>
          <p:spPr bwMode="auto">
            <a:xfrm>
              <a:off x="2643188" y="2505918"/>
              <a:ext cx="252412" cy="2744788"/>
            </a:xfrm>
            <a:prstGeom prst="leftBrace">
              <a:avLst>
                <a:gd name="adj1" fmla="val 90619"/>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nvGrpSpPr>
            <p:cNvPr id="44" name="Group 31"/>
            <p:cNvGrpSpPr>
              <a:grpSpLocks/>
            </p:cNvGrpSpPr>
            <p:nvPr/>
          </p:nvGrpSpPr>
          <p:grpSpPr bwMode="auto">
            <a:xfrm>
              <a:off x="4648200" y="1559769"/>
              <a:ext cx="838200" cy="2100263"/>
              <a:chOff x="1824" y="816"/>
              <a:chExt cx="768" cy="1323"/>
            </a:xfrm>
          </p:grpSpPr>
          <p:sp>
            <p:nvSpPr>
              <p:cNvPr id="45" name="AutoShape 32"/>
              <p:cNvSpPr>
                <a:spLocks/>
              </p:cNvSpPr>
              <p:nvPr/>
            </p:nvSpPr>
            <p:spPr bwMode="auto">
              <a:xfrm>
                <a:off x="2352" y="816"/>
                <a:ext cx="194" cy="1323"/>
              </a:xfrm>
              <a:prstGeom prst="leftBracket">
                <a:avLst>
                  <a:gd name="adj" fmla="val 5683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46" name="Line 33"/>
              <p:cNvSpPr>
                <a:spLocks noChangeShapeType="1"/>
              </p:cNvSpPr>
              <p:nvPr/>
            </p:nvSpPr>
            <p:spPr bwMode="auto">
              <a:xfrm>
                <a:off x="1824" y="1392"/>
                <a:ext cx="52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34"/>
              <p:cNvSpPr>
                <a:spLocks noChangeShapeType="1"/>
              </p:cNvSpPr>
              <p:nvPr/>
            </p:nvSpPr>
            <p:spPr bwMode="auto">
              <a:xfrm>
                <a:off x="2352" y="1248"/>
                <a:ext cx="24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35"/>
              <p:cNvSpPr>
                <a:spLocks noChangeShapeType="1"/>
              </p:cNvSpPr>
              <p:nvPr/>
            </p:nvSpPr>
            <p:spPr bwMode="auto">
              <a:xfrm>
                <a:off x="2352" y="1728"/>
                <a:ext cx="24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9" name="AutoShape 36"/>
            <p:cNvSpPr>
              <a:spLocks noChangeArrowheads="1"/>
            </p:cNvSpPr>
            <p:nvPr/>
          </p:nvSpPr>
          <p:spPr bwMode="auto">
            <a:xfrm>
              <a:off x="5562600" y="2702768"/>
              <a:ext cx="1676400" cy="533400"/>
            </a:xfrm>
            <a:prstGeom prst="parallelogram">
              <a:avLst>
                <a:gd name="adj" fmla="val 78571"/>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a:spcBef>
                  <a:spcPct val="0"/>
                </a:spcBef>
                <a:buClrTx/>
                <a:buFontTx/>
                <a:buNone/>
              </a:pPr>
              <a:r>
                <a:rPr kumimoji="1" lang="zh-CN" altLang="en-US" sz="3600" i="1">
                  <a:latin typeface="隶书" pitchFamily="49" charset="-122"/>
                  <a:ea typeface="隶书" pitchFamily="49" charset="-122"/>
                </a:rPr>
                <a:t>总线</a:t>
              </a:r>
            </a:p>
          </p:txBody>
        </p:sp>
        <p:grpSp>
          <p:nvGrpSpPr>
            <p:cNvPr id="50" name="Group 37"/>
            <p:cNvGrpSpPr>
              <a:grpSpLocks/>
            </p:cNvGrpSpPr>
            <p:nvPr/>
          </p:nvGrpSpPr>
          <p:grpSpPr bwMode="auto">
            <a:xfrm>
              <a:off x="5257801" y="4607769"/>
              <a:ext cx="479425" cy="1711325"/>
              <a:chOff x="2352" y="2592"/>
              <a:chExt cx="302" cy="1078"/>
            </a:xfrm>
          </p:grpSpPr>
          <p:sp>
            <p:nvSpPr>
              <p:cNvPr id="51" name="AutoShape 38"/>
              <p:cNvSpPr>
                <a:spLocks/>
              </p:cNvSpPr>
              <p:nvPr/>
            </p:nvSpPr>
            <p:spPr bwMode="auto">
              <a:xfrm>
                <a:off x="2492" y="2592"/>
                <a:ext cx="162" cy="1078"/>
              </a:xfrm>
              <a:prstGeom prst="leftBracket">
                <a:avLst>
                  <a:gd name="adj" fmla="val 55453"/>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52" name="Line 39"/>
              <p:cNvSpPr>
                <a:spLocks noChangeShapeType="1"/>
              </p:cNvSpPr>
              <p:nvPr/>
            </p:nvSpPr>
            <p:spPr bwMode="auto">
              <a:xfrm>
                <a:off x="2352" y="3120"/>
                <a:ext cx="2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extLst>
      <p:ext uri="{BB962C8B-B14F-4D97-AF65-F5344CB8AC3E}">
        <p14:creationId xmlns:p14="http://schemas.microsoft.com/office/powerpoint/2010/main" val="3684307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651140" cy="461665"/>
          </a:xfrm>
          <a:prstGeom prst="rect">
            <a:avLst/>
          </a:prstGeom>
        </p:spPr>
        <p:txBody>
          <a:bodyPr wrap="none">
            <a:spAutoFit/>
          </a:bodyPr>
          <a:lstStyle/>
          <a:p>
            <a:r>
              <a:rPr lang="en-US" altLang="zh-CN" sz="2400" b="1" dirty="0" smtClean="0">
                <a:solidFill>
                  <a:srgbClr val="C00000"/>
                </a:solidFill>
                <a:latin typeface="黑体" panose="02010609060101010101" pitchFamily="49" charset="-122"/>
                <a:ea typeface="黑体" panose="02010609060101010101" pitchFamily="49" charset="-122"/>
              </a:rPr>
              <a:t>CPU</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15" name="内容占位符 3"/>
          <p:cNvSpPr txBox="1">
            <a:spLocks/>
          </p:cNvSpPr>
          <p:nvPr/>
        </p:nvSpPr>
        <p:spPr>
          <a:xfrm>
            <a:off x="738111" y="1664741"/>
            <a:ext cx="8269481" cy="5193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是一种超大规模集成电路器件，一</a:t>
            </a:r>
            <a:r>
              <a:rPr lang="zh-CN" altLang="en-US" sz="2000" dirty="0" smtClean="0">
                <a:latin typeface="微软雅黑" panose="020B0503020204020204" pitchFamily="34" charset="-122"/>
                <a:ea typeface="微软雅黑" panose="020B0503020204020204" pitchFamily="34" charset="-122"/>
              </a:rPr>
              <a:t>个</a:t>
            </a:r>
            <a:r>
              <a:rPr lang="en-US" altLang="zh-CN" sz="2000" dirty="0" smtClean="0">
                <a:latin typeface="微软雅黑" panose="020B0503020204020204" pitchFamily="34" charset="-122"/>
                <a:ea typeface="微软雅黑" panose="020B0503020204020204" pitchFamily="34" charset="-122"/>
              </a:rPr>
              <a:t>CPU</a:t>
            </a:r>
            <a:r>
              <a:rPr lang="zh-CN" altLang="en-US" sz="2000" dirty="0" smtClean="0">
                <a:latin typeface="微软雅黑" panose="020B0503020204020204" pitchFamily="34" charset="-122"/>
                <a:ea typeface="微软雅黑" panose="020B0503020204020204" pitchFamily="34" charset="-122"/>
              </a:rPr>
              <a:t>中</a:t>
            </a:r>
            <a:r>
              <a:rPr lang="zh-CN" altLang="en-US" sz="2000" dirty="0">
                <a:latin typeface="微软雅黑" panose="020B0503020204020204" pitchFamily="34" charset="-122"/>
                <a:ea typeface="微软雅黑" panose="020B0503020204020204" pitchFamily="34" charset="-122"/>
              </a:rPr>
              <a:t>可以集成几百万个甚至更多个晶体管。通常称之为微处理器（</a:t>
            </a:r>
            <a:r>
              <a:rPr lang="en-US" altLang="zh-CN" sz="2000" dirty="0">
                <a:latin typeface="微软雅黑" panose="020B0503020204020204" pitchFamily="34" charset="-122"/>
                <a:ea typeface="微软雅黑" panose="020B0503020204020204" pitchFamily="34" charset="-122"/>
              </a:rPr>
              <a:t>Microprocessor</a:t>
            </a:r>
            <a:r>
              <a:rPr lang="zh-CN" altLang="en-US" sz="2000" dirty="0">
                <a:latin typeface="微软雅黑" panose="020B0503020204020204" pitchFamily="34" charset="-122"/>
                <a:ea typeface="微软雅黑" panose="020B0503020204020204" pitchFamily="34" charset="-122"/>
              </a:rPr>
              <a:t>）</a:t>
            </a:r>
          </a:p>
          <a:p>
            <a:pPr>
              <a:lnSpc>
                <a:spcPct val="150000"/>
              </a:lnSpc>
            </a:pP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负责从内存中通过</a:t>
            </a:r>
            <a:r>
              <a:rPr lang="zh-CN" altLang="en-US" sz="2000" dirty="0" smtClean="0">
                <a:latin typeface="微软雅黑" panose="020B0503020204020204" pitchFamily="34" charset="-122"/>
                <a:ea typeface="微软雅黑" panose="020B0503020204020204" pitchFamily="34" charset="-122"/>
              </a:rPr>
              <a:t>地址找到</a:t>
            </a:r>
            <a:r>
              <a:rPr lang="zh-CN" altLang="en-US" sz="2000" dirty="0">
                <a:latin typeface="微软雅黑" panose="020B0503020204020204" pitchFamily="34" charset="-122"/>
                <a:ea typeface="微软雅黑" panose="020B0503020204020204" pitchFamily="34" charset="-122"/>
              </a:rPr>
              <a:t>数据和指令，解释并</a:t>
            </a:r>
            <a:r>
              <a:rPr lang="zh-CN" altLang="en-US" sz="2000" dirty="0" smtClean="0">
                <a:latin typeface="微软雅黑" panose="020B0503020204020204" pitchFamily="34" charset="-122"/>
                <a:ea typeface="微软雅黑" panose="020B0503020204020204" pitchFamily="34" charset="-122"/>
              </a:rPr>
              <a:t>执行这些</a:t>
            </a:r>
            <a:r>
              <a:rPr lang="zh-CN" altLang="en-US" sz="2000" dirty="0">
                <a:latin typeface="微软雅黑" panose="020B0503020204020204" pitchFamily="34" charset="-122"/>
                <a:ea typeface="微软雅黑" panose="020B0503020204020204" pitchFamily="34" charset="-122"/>
              </a:rPr>
              <a:t>指令，再将处理的结果存回内存，或者存入外存，或者送入输出设备加以输出</a:t>
            </a:r>
          </a:p>
          <a:p>
            <a:pPr>
              <a:lnSpc>
                <a:spcPct val="150000"/>
              </a:lnSpc>
            </a:pPr>
            <a:r>
              <a:rPr lang="zh-CN" altLang="en-US" sz="2000" dirty="0">
                <a:latin typeface="微软雅黑" panose="020B0503020204020204" pitchFamily="34" charset="-122"/>
                <a:ea typeface="微软雅黑" panose="020B0503020204020204" pitchFamily="34" charset="-122"/>
              </a:rPr>
              <a:t>微处理器的主要生产厂商之一是 </a:t>
            </a:r>
            <a:r>
              <a:rPr lang="en-US" altLang="zh-CN" sz="2000" dirty="0">
                <a:latin typeface="微软雅黑" panose="020B0503020204020204" pitchFamily="34" charset="-122"/>
                <a:ea typeface="微软雅黑" panose="020B0503020204020204" pitchFamily="34" charset="-122"/>
              </a:rPr>
              <a:t>Intel </a:t>
            </a:r>
            <a:r>
              <a:rPr lang="zh-CN" altLang="en-US" sz="2000" dirty="0">
                <a:latin typeface="微软雅黑" panose="020B0503020204020204" pitchFamily="34" charset="-122"/>
                <a:ea typeface="微软雅黑" panose="020B0503020204020204" pitchFamily="34" charset="-122"/>
              </a:rPr>
              <a:t>公司，先后推出了</a:t>
            </a:r>
            <a:r>
              <a:rPr lang="en-US" altLang="zh-CN" sz="2000" dirty="0">
                <a:latin typeface="微软雅黑" panose="020B0503020204020204" pitchFamily="34" charset="-122"/>
                <a:ea typeface="微软雅黑" panose="020B0503020204020204" pitchFamily="34" charset="-122"/>
              </a:rPr>
              <a:t>4004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8086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80286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80386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80486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Pentium </a:t>
            </a:r>
            <a:r>
              <a:rPr lang="zh-CN" altLang="en-US" sz="2000" dirty="0">
                <a:latin typeface="微软雅黑" panose="020B0503020204020204" pitchFamily="34" charset="-122"/>
                <a:ea typeface="微软雅黑" panose="020B0503020204020204" pitchFamily="34" charset="-122"/>
              </a:rPr>
              <a:t>等系列的产品</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龙芯”系列</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是我国自主设计和生产的</a:t>
            </a:r>
          </a:p>
          <a:p>
            <a:pPr marL="0" indent="0">
              <a:lnSpc>
                <a:spcPct val="150000"/>
              </a:lnSpc>
              <a:buNone/>
            </a:pPr>
            <a:endParaRPr lang="zh-CN" altLang="en-US" sz="2000" dirty="0">
              <a:latin typeface="微软雅黑" panose="020B0503020204020204" pitchFamily="34" charset="-122"/>
              <a:ea typeface="微软雅黑" panose="020B0503020204020204" pitchFamily="34" charset="-122"/>
            </a:endParaRPr>
          </a:p>
        </p:txBody>
      </p:sp>
      <p:pic>
        <p:nvPicPr>
          <p:cNvPr id="16" name="Picture 2">
            <a:extLst>
              <a:ext uri="{FF2B5EF4-FFF2-40B4-BE49-F238E27FC236}">
                <a16:creationId xmlns:a16="http://schemas.microsoft.com/office/drawing/2014/main" id="{EA5A1670-FE98-47CE-B9ED-3CA1B1353F1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2926" t="5603" r="14009" b="6617"/>
          <a:stretch/>
        </p:blipFill>
        <p:spPr bwMode="auto">
          <a:xfrm>
            <a:off x="9029363" y="4274794"/>
            <a:ext cx="2488000" cy="2391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descr="https://gss1.bdstatic.com/-vo3dSag_xI4khGkpoWK1HF6hhy/baike/c0%3Dbaike80%2C5%2C5%2C80%2C26/sign=831eafc4c71349546a13e0363727f93d/3812b31bb051f8195bd9140fd6b44aed2f73e7f3.jpg">
            <a:extLst>
              <a:ext uri="{FF2B5EF4-FFF2-40B4-BE49-F238E27FC236}">
                <a16:creationId xmlns:a16="http://schemas.microsoft.com/office/drawing/2014/main" id="{F6453277-7E09-4099-92D2-FFAB86D10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255" y="1882457"/>
            <a:ext cx="2215214" cy="2232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963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803425"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内存</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15" name="内容占位符 3"/>
          <p:cNvSpPr txBox="1">
            <a:spLocks/>
          </p:cNvSpPr>
          <p:nvPr/>
        </p:nvSpPr>
        <p:spPr>
          <a:xfrm>
            <a:off x="738111" y="1664742"/>
            <a:ext cx="10996689" cy="49973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随机访问存储器（</a:t>
            </a:r>
            <a:r>
              <a:rPr lang="en-US" altLang="zh-CN" sz="2400" dirty="0">
                <a:latin typeface="微软雅黑" panose="020B0503020204020204" pitchFamily="34" charset="-122"/>
                <a:ea typeface="微软雅黑" panose="020B0503020204020204" pitchFamily="34" charset="-122"/>
              </a:rPr>
              <a:t>Random Access Memory, RAM</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用来暂时存储进行计算时所需的数据和指令（简称信息）。</a:t>
            </a:r>
          </a:p>
          <a:p>
            <a:pPr lvl="1">
              <a:lnSpc>
                <a:spcPct val="150000"/>
              </a:lnSpc>
            </a:pPr>
            <a:r>
              <a:rPr lang="zh-CN" altLang="en-US" sz="2000" dirty="0">
                <a:latin typeface="微软雅黑" panose="020B0503020204020204" pitchFamily="34" charset="-122"/>
                <a:ea typeface="微软雅黑" panose="020B0503020204020204" pitchFamily="34" charset="-122"/>
              </a:rPr>
              <a:t>计算机电源关闭后，</a:t>
            </a:r>
            <a:r>
              <a:rPr lang="en-US" altLang="zh-CN" sz="2000" dirty="0">
                <a:latin typeface="微软雅黑" panose="020B0503020204020204" pitchFamily="34" charset="-122"/>
                <a:ea typeface="微软雅黑" panose="020B0503020204020204" pitchFamily="34" charset="-122"/>
              </a:rPr>
              <a:t>RAM </a:t>
            </a:r>
            <a:r>
              <a:rPr lang="zh-CN" altLang="en-US" sz="2000" dirty="0">
                <a:latin typeface="微软雅黑" panose="020B0503020204020204" pitchFamily="34" charset="-122"/>
                <a:ea typeface="微软雅黑" panose="020B0503020204020204" pitchFamily="34" charset="-122"/>
              </a:rPr>
              <a:t>中存储的信息将全部消失。</a:t>
            </a:r>
          </a:p>
          <a:p>
            <a:pPr lvl="1">
              <a:lnSpc>
                <a:spcPct val="150000"/>
              </a:lnSpc>
            </a:pPr>
            <a:r>
              <a:rPr lang="zh-CN" altLang="en-US" sz="2000" dirty="0">
                <a:latin typeface="微软雅黑" panose="020B0503020204020204" pitchFamily="34" charset="-122"/>
                <a:ea typeface="微软雅黑" panose="020B0503020204020204" pitchFamily="34" charset="-122"/>
              </a:rPr>
              <a:t>向一个位置写入信息，原来存储的信息将丢失；读出信息后，原来存储的信息仍然保留</a:t>
            </a:r>
          </a:p>
          <a:p>
            <a:pPr>
              <a:lnSpc>
                <a:spcPct val="150000"/>
              </a:lnSpc>
            </a:pPr>
            <a:r>
              <a:rPr lang="zh-CN" altLang="en-US" sz="2400" dirty="0">
                <a:latin typeface="微软雅黑" panose="020B0503020204020204" pitchFamily="34" charset="-122"/>
                <a:ea typeface="微软雅黑" panose="020B0503020204020204" pitchFamily="34" charset="-122"/>
              </a:rPr>
              <a:t>只读存储器（</a:t>
            </a:r>
            <a:r>
              <a:rPr lang="en-US" altLang="zh-CN" sz="2400" dirty="0">
                <a:latin typeface="微软雅黑" panose="020B0503020204020204" pitchFamily="34" charset="-122"/>
                <a:ea typeface="微软雅黑" panose="020B0503020204020204" pitchFamily="34" charset="-122"/>
              </a:rPr>
              <a:t>Read Only Memory, ROM</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用来长期存储一些常用信息，如计算机的启动程序。</a:t>
            </a:r>
          </a:p>
          <a:p>
            <a:pPr lvl="1">
              <a:lnSpc>
                <a:spcPct val="150000"/>
              </a:lnSpc>
            </a:pPr>
            <a:r>
              <a:rPr lang="zh-CN" altLang="en-US" sz="2000" dirty="0">
                <a:latin typeface="微软雅黑" panose="020B0503020204020204" pitchFamily="34" charset="-122"/>
                <a:ea typeface="微软雅黑" panose="020B0503020204020204" pitchFamily="34" charset="-122"/>
              </a:rPr>
              <a:t>计算机电源关闭后，</a:t>
            </a:r>
            <a:r>
              <a:rPr lang="en-US" altLang="zh-CN" sz="2000" dirty="0">
                <a:latin typeface="微软雅黑" panose="020B0503020204020204" pitchFamily="34" charset="-122"/>
                <a:ea typeface="微软雅黑" panose="020B0503020204020204" pitchFamily="34" charset="-122"/>
              </a:rPr>
              <a:t>ROM </a:t>
            </a:r>
            <a:r>
              <a:rPr lang="zh-CN" altLang="en-US" sz="2000" dirty="0">
                <a:latin typeface="微软雅黑" panose="020B0503020204020204" pitchFamily="34" charset="-122"/>
                <a:ea typeface="微软雅黑" panose="020B0503020204020204" pitchFamily="34" charset="-122"/>
              </a:rPr>
              <a:t>中存储的信息仍然保留。</a:t>
            </a:r>
          </a:p>
          <a:p>
            <a:pPr lvl="1">
              <a:lnSpc>
                <a:spcPct val="150000"/>
              </a:lnSpc>
            </a:pPr>
            <a:r>
              <a:rPr lang="zh-CN" altLang="en-US" sz="2000" dirty="0">
                <a:latin typeface="微软雅黑" panose="020B0503020204020204" pitchFamily="34" charset="-122"/>
                <a:ea typeface="微软雅黑" panose="020B0503020204020204" pitchFamily="34" charset="-122"/>
              </a:rPr>
              <a:t>所存储的信息是在计算机出厂时用专门的设备写入的</a:t>
            </a:r>
          </a:p>
          <a:p>
            <a:pPr lvl="1">
              <a:lnSpc>
                <a:spcPct val="150000"/>
              </a:lnSpc>
            </a:pPr>
            <a:r>
              <a:rPr lang="zh-CN" altLang="en-US" sz="2000" dirty="0">
                <a:latin typeface="微软雅黑" panose="020B0503020204020204" pitchFamily="34" charset="-122"/>
                <a:ea typeface="微软雅黑" panose="020B0503020204020204" pitchFamily="34" charset="-122"/>
              </a:rPr>
              <a:t>一般只能读出，不能写入</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0154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96908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计算机中的数据存储</a:t>
            </a:r>
          </a:p>
        </p:txBody>
      </p:sp>
      <p:sp>
        <p:nvSpPr>
          <p:cNvPr id="53" name="AutoShape 2"/>
          <p:cNvSpPr>
            <a:spLocks noChangeArrowheads="1"/>
          </p:cNvSpPr>
          <p:nvPr/>
        </p:nvSpPr>
        <p:spPr bwMode="auto">
          <a:xfrm>
            <a:off x="7739744" y="3072495"/>
            <a:ext cx="169689" cy="764668"/>
          </a:xfrm>
          <a:prstGeom prst="cube">
            <a:avLst>
              <a:gd name="adj" fmla="val 25000"/>
            </a:avLst>
          </a:prstGeom>
          <a:solidFill>
            <a:srgbClr val="CC6600"/>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54" name="AutoShape 3"/>
          <p:cNvSpPr>
            <a:spLocks noChangeArrowheads="1"/>
          </p:cNvSpPr>
          <p:nvPr/>
        </p:nvSpPr>
        <p:spPr bwMode="auto">
          <a:xfrm>
            <a:off x="7881258" y="3072495"/>
            <a:ext cx="148011" cy="764668"/>
          </a:xfrm>
          <a:prstGeom prst="cube">
            <a:avLst>
              <a:gd name="adj" fmla="val 25000"/>
            </a:avLst>
          </a:prstGeom>
          <a:solidFill>
            <a:srgbClr val="00FF00"/>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55" name="AutoShape 4"/>
          <p:cNvSpPr>
            <a:spLocks noChangeArrowheads="1"/>
          </p:cNvSpPr>
          <p:nvPr/>
        </p:nvSpPr>
        <p:spPr bwMode="auto">
          <a:xfrm>
            <a:off x="8011886" y="3072495"/>
            <a:ext cx="169689" cy="764668"/>
          </a:xfrm>
          <a:prstGeom prst="cube">
            <a:avLst>
              <a:gd name="adj" fmla="val 25000"/>
            </a:avLst>
          </a:prstGeom>
          <a:solidFill>
            <a:srgbClr val="CC6600"/>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56" name="AutoShape 5"/>
          <p:cNvSpPr>
            <a:spLocks noChangeArrowheads="1"/>
          </p:cNvSpPr>
          <p:nvPr/>
        </p:nvSpPr>
        <p:spPr bwMode="auto">
          <a:xfrm>
            <a:off x="8142514" y="3072495"/>
            <a:ext cx="181421" cy="764668"/>
          </a:xfrm>
          <a:prstGeom prst="cube">
            <a:avLst>
              <a:gd name="adj" fmla="val 25000"/>
            </a:avLst>
          </a:prstGeom>
          <a:solidFill>
            <a:srgbClr val="CC6600"/>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nvGrpSpPr>
          <p:cNvPr id="57" name="Group 6"/>
          <p:cNvGrpSpPr>
            <a:grpSpLocks/>
          </p:cNvGrpSpPr>
          <p:nvPr/>
        </p:nvGrpSpPr>
        <p:grpSpPr bwMode="auto">
          <a:xfrm>
            <a:off x="8284028" y="3072495"/>
            <a:ext cx="600282" cy="764667"/>
            <a:chOff x="816" y="1968"/>
            <a:chExt cx="432" cy="576"/>
          </a:xfrm>
        </p:grpSpPr>
        <p:sp>
          <p:nvSpPr>
            <p:cNvPr id="58" name="AutoShape 7"/>
            <p:cNvSpPr>
              <a:spLocks noChangeArrowheads="1"/>
            </p:cNvSpPr>
            <p:nvPr/>
          </p:nvSpPr>
          <p:spPr bwMode="auto">
            <a:xfrm>
              <a:off x="816" y="1968"/>
              <a:ext cx="144" cy="576"/>
            </a:xfrm>
            <a:prstGeom prst="cube">
              <a:avLst>
                <a:gd name="adj" fmla="val 25000"/>
              </a:avLst>
            </a:prstGeom>
            <a:solidFill>
              <a:srgbClr val="CC6600"/>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59" name="AutoShape 8"/>
            <p:cNvSpPr>
              <a:spLocks noChangeArrowheads="1"/>
            </p:cNvSpPr>
            <p:nvPr/>
          </p:nvSpPr>
          <p:spPr bwMode="auto">
            <a:xfrm>
              <a:off x="912" y="1968"/>
              <a:ext cx="144" cy="576"/>
            </a:xfrm>
            <a:prstGeom prst="cube">
              <a:avLst>
                <a:gd name="adj" fmla="val 25000"/>
              </a:avLst>
            </a:prstGeom>
            <a:solidFill>
              <a:srgbClr val="CC6600"/>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60" name="AutoShape 9"/>
            <p:cNvSpPr>
              <a:spLocks noChangeArrowheads="1"/>
            </p:cNvSpPr>
            <p:nvPr/>
          </p:nvSpPr>
          <p:spPr bwMode="auto">
            <a:xfrm>
              <a:off x="1008" y="1968"/>
              <a:ext cx="144" cy="576"/>
            </a:xfrm>
            <a:prstGeom prst="cube">
              <a:avLst>
                <a:gd name="adj" fmla="val 25000"/>
              </a:avLst>
            </a:prstGeom>
            <a:solidFill>
              <a:srgbClr val="CC6600"/>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61" name="AutoShape 10"/>
            <p:cNvSpPr>
              <a:spLocks noChangeArrowheads="1"/>
            </p:cNvSpPr>
            <p:nvPr/>
          </p:nvSpPr>
          <p:spPr bwMode="auto">
            <a:xfrm>
              <a:off x="1104" y="1968"/>
              <a:ext cx="144" cy="576"/>
            </a:xfrm>
            <a:prstGeom prst="cube">
              <a:avLst>
                <a:gd name="adj" fmla="val 25000"/>
              </a:avLst>
            </a:prstGeom>
            <a:solidFill>
              <a:srgbClr val="CC6600"/>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grpSp>
        <p:nvGrpSpPr>
          <p:cNvPr id="62" name="Group 11"/>
          <p:cNvGrpSpPr>
            <a:grpSpLocks/>
          </p:cNvGrpSpPr>
          <p:nvPr/>
        </p:nvGrpSpPr>
        <p:grpSpPr bwMode="auto">
          <a:xfrm>
            <a:off x="8837598" y="3072495"/>
            <a:ext cx="1220798" cy="764668"/>
            <a:chOff x="1872" y="2016"/>
            <a:chExt cx="816" cy="576"/>
          </a:xfrm>
        </p:grpSpPr>
        <p:sp>
          <p:nvSpPr>
            <p:cNvPr id="63" name="AutoShape 12"/>
            <p:cNvSpPr>
              <a:spLocks noChangeArrowheads="1"/>
            </p:cNvSpPr>
            <p:nvPr/>
          </p:nvSpPr>
          <p:spPr bwMode="auto">
            <a:xfrm>
              <a:off x="1872" y="2016"/>
              <a:ext cx="144" cy="576"/>
            </a:xfrm>
            <a:prstGeom prst="cube">
              <a:avLst>
                <a:gd name="adj" fmla="val 25000"/>
              </a:avLst>
            </a:prstGeom>
            <a:solidFill>
              <a:schemeClr val="folHlink"/>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64" name="AutoShape 13"/>
            <p:cNvSpPr>
              <a:spLocks noChangeArrowheads="1"/>
            </p:cNvSpPr>
            <p:nvPr/>
          </p:nvSpPr>
          <p:spPr bwMode="auto">
            <a:xfrm>
              <a:off x="1968" y="2016"/>
              <a:ext cx="144" cy="576"/>
            </a:xfrm>
            <a:prstGeom prst="cube">
              <a:avLst>
                <a:gd name="adj" fmla="val 25000"/>
              </a:avLst>
            </a:prstGeom>
            <a:solidFill>
              <a:schemeClr val="folHlink"/>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65" name="AutoShape 14"/>
            <p:cNvSpPr>
              <a:spLocks noChangeArrowheads="1"/>
            </p:cNvSpPr>
            <p:nvPr/>
          </p:nvSpPr>
          <p:spPr bwMode="auto">
            <a:xfrm>
              <a:off x="2064" y="2016"/>
              <a:ext cx="144" cy="576"/>
            </a:xfrm>
            <a:prstGeom prst="cube">
              <a:avLst>
                <a:gd name="adj" fmla="val 25000"/>
              </a:avLst>
            </a:prstGeom>
            <a:solidFill>
              <a:schemeClr val="folHlink"/>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66" name="AutoShape 15"/>
            <p:cNvSpPr>
              <a:spLocks noChangeArrowheads="1"/>
            </p:cNvSpPr>
            <p:nvPr/>
          </p:nvSpPr>
          <p:spPr bwMode="auto">
            <a:xfrm>
              <a:off x="2160" y="2016"/>
              <a:ext cx="144" cy="576"/>
            </a:xfrm>
            <a:prstGeom prst="cube">
              <a:avLst>
                <a:gd name="adj" fmla="val 25000"/>
              </a:avLst>
            </a:prstGeom>
            <a:solidFill>
              <a:schemeClr val="folHlink"/>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nvGrpSpPr>
            <p:cNvPr id="67" name="Group 16"/>
            <p:cNvGrpSpPr>
              <a:grpSpLocks/>
            </p:cNvGrpSpPr>
            <p:nvPr/>
          </p:nvGrpSpPr>
          <p:grpSpPr bwMode="auto">
            <a:xfrm>
              <a:off x="2256" y="2016"/>
              <a:ext cx="432" cy="576"/>
              <a:chOff x="816" y="1968"/>
              <a:chExt cx="432" cy="576"/>
            </a:xfrm>
          </p:grpSpPr>
          <p:sp>
            <p:nvSpPr>
              <p:cNvPr id="68" name="AutoShape 17"/>
              <p:cNvSpPr>
                <a:spLocks noChangeArrowheads="1"/>
              </p:cNvSpPr>
              <p:nvPr/>
            </p:nvSpPr>
            <p:spPr bwMode="auto">
              <a:xfrm>
                <a:off x="816" y="1968"/>
                <a:ext cx="144" cy="576"/>
              </a:xfrm>
              <a:prstGeom prst="cube">
                <a:avLst>
                  <a:gd name="adj" fmla="val 25000"/>
                </a:avLst>
              </a:prstGeom>
              <a:solidFill>
                <a:schemeClr val="folHlink"/>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69" name="AutoShape 18"/>
              <p:cNvSpPr>
                <a:spLocks noChangeArrowheads="1"/>
              </p:cNvSpPr>
              <p:nvPr/>
            </p:nvSpPr>
            <p:spPr bwMode="auto">
              <a:xfrm>
                <a:off x="912" y="1968"/>
                <a:ext cx="144" cy="576"/>
              </a:xfrm>
              <a:prstGeom prst="cube">
                <a:avLst>
                  <a:gd name="adj" fmla="val 25000"/>
                </a:avLst>
              </a:prstGeom>
              <a:solidFill>
                <a:schemeClr val="folHlink"/>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70" name="AutoShape 19"/>
              <p:cNvSpPr>
                <a:spLocks noChangeArrowheads="1"/>
              </p:cNvSpPr>
              <p:nvPr/>
            </p:nvSpPr>
            <p:spPr bwMode="auto">
              <a:xfrm>
                <a:off x="1008" y="1968"/>
                <a:ext cx="144" cy="576"/>
              </a:xfrm>
              <a:prstGeom prst="cube">
                <a:avLst>
                  <a:gd name="adj" fmla="val 25000"/>
                </a:avLst>
              </a:prstGeom>
              <a:solidFill>
                <a:schemeClr val="folHlink"/>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71" name="AutoShape 20"/>
              <p:cNvSpPr>
                <a:spLocks noChangeArrowheads="1"/>
              </p:cNvSpPr>
              <p:nvPr/>
            </p:nvSpPr>
            <p:spPr bwMode="auto">
              <a:xfrm>
                <a:off x="1104" y="1968"/>
                <a:ext cx="144" cy="576"/>
              </a:xfrm>
              <a:prstGeom prst="cube">
                <a:avLst>
                  <a:gd name="adj" fmla="val 25000"/>
                </a:avLst>
              </a:prstGeom>
              <a:solidFill>
                <a:schemeClr val="folHlink"/>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grpSp>
      <p:grpSp>
        <p:nvGrpSpPr>
          <p:cNvPr id="72" name="Group 21"/>
          <p:cNvGrpSpPr>
            <a:grpSpLocks/>
          </p:cNvGrpSpPr>
          <p:nvPr/>
        </p:nvGrpSpPr>
        <p:grpSpPr bwMode="auto">
          <a:xfrm>
            <a:off x="10624626" y="3072494"/>
            <a:ext cx="1295400" cy="768009"/>
            <a:chOff x="1872" y="2016"/>
            <a:chExt cx="816" cy="576"/>
          </a:xfrm>
        </p:grpSpPr>
        <p:sp>
          <p:nvSpPr>
            <p:cNvPr id="73" name="AutoShape 22"/>
            <p:cNvSpPr>
              <a:spLocks noChangeArrowheads="1"/>
            </p:cNvSpPr>
            <p:nvPr/>
          </p:nvSpPr>
          <p:spPr bwMode="auto">
            <a:xfrm>
              <a:off x="1872" y="2016"/>
              <a:ext cx="144" cy="576"/>
            </a:xfrm>
            <a:prstGeom prst="cube">
              <a:avLst>
                <a:gd name="adj" fmla="val 25000"/>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74" name="AutoShape 23"/>
            <p:cNvSpPr>
              <a:spLocks noChangeArrowheads="1"/>
            </p:cNvSpPr>
            <p:nvPr/>
          </p:nvSpPr>
          <p:spPr bwMode="auto">
            <a:xfrm>
              <a:off x="1968" y="2016"/>
              <a:ext cx="144" cy="576"/>
            </a:xfrm>
            <a:prstGeom prst="cube">
              <a:avLst>
                <a:gd name="adj" fmla="val 25000"/>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75" name="AutoShape 24"/>
            <p:cNvSpPr>
              <a:spLocks noChangeArrowheads="1"/>
            </p:cNvSpPr>
            <p:nvPr/>
          </p:nvSpPr>
          <p:spPr bwMode="auto">
            <a:xfrm>
              <a:off x="2064" y="2016"/>
              <a:ext cx="144" cy="576"/>
            </a:xfrm>
            <a:prstGeom prst="cube">
              <a:avLst>
                <a:gd name="adj" fmla="val 25000"/>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76" name="AutoShape 25"/>
            <p:cNvSpPr>
              <a:spLocks noChangeArrowheads="1"/>
            </p:cNvSpPr>
            <p:nvPr/>
          </p:nvSpPr>
          <p:spPr bwMode="auto">
            <a:xfrm>
              <a:off x="2160" y="2016"/>
              <a:ext cx="144" cy="576"/>
            </a:xfrm>
            <a:prstGeom prst="cube">
              <a:avLst>
                <a:gd name="adj" fmla="val 25000"/>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nvGrpSpPr>
            <p:cNvPr id="77" name="Group 26"/>
            <p:cNvGrpSpPr>
              <a:grpSpLocks/>
            </p:cNvGrpSpPr>
            <p:nvPr/>
          </p:nvGrpSpPr>
          <p:grpSpPr bwMode="auto">
            <a:xfrm>
              <a:off x="2256" y="2016"/>
              <a:ext cx="432" cy="576"/>
              <a:chOff x="816" y="1968"/>
              <a:chExt cx="432" cy="576"/>
            </a:xfrm>
          </p:grpSpPr>
          <p:sp>
            <p:nvSpPr>
              <p:cNvPr id="78" name="AutoShape 27"/>
              <p:cNvSpPr>
                <a:spLocks noChangeArrowheads="1"/>
              </p:cNvSpPr>
              <p:nvPr/>
            </p:nvSpPr>
            <p:spPr bwMode="auto">
              <a:xfrm>
                <a:off x="816" y="1968"/>
                <a:ext cx="144" cy="576"/>
              </a:xfrm>
              <a:prstGeom prst="cube">
                <a:avLst>
                  <a:gd name="adj" fmla="val 25000"/>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79" name="AutoShape 28"/>
              <p:cNvSpPr>
                <a:spLocks noChangeArrowheads="1"/>
              </p:cNvSpPr>
              <p:nvPr/>
            </p:nvSpPr>
            <p:spPr bwMode="auto">
              <a:xfrm>
                <a:off x="912" y="1968"/>
                <a:ext cx="144" cy="576"/>
              </a:xfrm>
              <a:prstGeom prst="cube">
                <a:avLst>
                  <a:gd name="adj" fmla="val 25000"/>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80" name="AutoShape 29"/>
              <p:cNvSpPr>
                <a:spLocks noChangeArrowheads="1"/>
              </p:cNvSpPr>
              <p:nvPr/>
            </p:nvSpPr>
            <p:spPr bwMode="auto">
              <a:xfrm>
                <a:off x="1008" y="1968"/>
                <a:ext cx="144" cy="576"/>
              </a:xfrm>
              <a:prstGeom prst="cube">
                <a:avLst>
                  <a:gd name="adj" fmla="val 25000"/>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81" name="AutoShape 30"/>
              <p:cNvSpPr>
                <a:spLocks noChangeArrowheads="1"/>
              </p:cNvSpPr>
              <p:nvPr/>
            </p:nvSpPr>
            <p:spPr bwMode="auto">
              <a:xfrm>
                <a:off x="1104" y="1968"/>
                <a:ext cx="144" cy="576"/>
              </a:xfrm>
              <a:prstGeom prst="cube">
                <a:avLst>
                  <a:gd name="adj" fmla="val 25000"/>
                </a:avLst>
              </a:prstGeom>
              <a:solidFill>
                <a:schemeClr val="accent2"/>
              </a:solidFill>
              <a:ln w="3175">
                <a:solidFill>
                  <a:schemeClr val="tx1"/>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grpSp>
      <p:sp>
        <p:nvSpPr>
          <p:cNvPr id="82" name="Rectangle 31"/>
          <p:cNvSpPr>
            <a:spLocks noChangeArrowheads="1"/>
          </p:cNvSpPr>
          <p:nvPr/>
        </p:nvSpPr>
        <p:spPr bwMode="auto">
          <a:xfrm>
            <a:off x="10102485" y="3093250"/>
            <a:ext cx="5180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kumimoji="1" lang="en-US" altLang="zh-CN" dirty="0" smtClean="0">
                <a:solidFill>
                  <a:schemeClr val="tx2"/>
                </a:solidFill>
                <a:latin typeface="微软雅黑" panose="020B0503020204020204" pitchFamily="34" charset="-122"/>
                <a:ea typeface="微软雅黑" panose="020B0503020204020204" pitchFamily="34" charset="-122"/>
              </a:rPr>
              <a:t>…</a:t>
            </a:r>
            <a:endParaRPr kumimoji="1" lang="en-US" altLang="zh-CN" dirty="0">
              <a:solidFill>
                <a:srgbClr val="FFFF00"/>
              </a:solidFill>
              <a:latin typeface="微软雅黑" panose="020B0503020204020204" pitchFamily="34" charset="-122"/>
              <a:ea typeface="微软雅黑" panose="020B0503020204020204" pitchFamily="34" charset="-122"/>
            </a:endParaRPr>
          </a:p>
        </p:txBody>
      </p:sp>
      <p:sp>
        <p:nvSpPr>
          <p:cNvPr id="83" name="Text Box 32"/>
          <p:cNvSpPr txBox="1">
            <a:spLocks noChangeArrowheads="1"/>
          </p:cNvSpPr>
          <p:nvPr/>
        </p:nvSpPr>
        <p:spPr bwMode="auto">
          <a:xfrm>
            <a:off x="7660278" y="1998733"/>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kumimoji="1" lang="zh-CN" altLang="en-US" sz="2400" dirty="0">
                <a:latin typeface="微软雅黑" panose="020B0503020204020204" pitchFamily="34" charset="-122"/>
                <a:ea typeface="微软雅黑" panose="020B0503020204020204" pitchFamily="34" charset="-122"/>
              </a:rPr>
              <a:t>位</a:t>
            </a:r>
            <a:endParaRPr kumimoji="1" lang="zh-CN" altLang="en-US" sz="1800" dirty="0">
              <a:latin typeface="微软雅黑" panose="020B0503020204020204" pitchFamily="34" charset="-122"/>
              <a:ea typeface="微软雅黑" panose="020B0503020204020204" pitchFamily="34" charset="-122"/>
            </a:endParaRPr>
          </a:p>
        </p:txBody>
      </p:sp>
      <p:sp>
        <p:nvSpPr>
          <p:cNvPr id="84" name="Line 33"/>
          <p:cNvSpPr>
            <a:spLocks noChangeShapeType="1"/>
          </p:cNvSpPr>
          <p:nvPr/>
        </p:nvSpPr>
        <p:spPr bwMode="auto">
          <a:xfrm>
            <a:off x="7909433" y="2627977"/>
            <a:ext cx="1" cy="29478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5" name="AutoShape 34"/>
          <p:cNvSpPr>
            <a:spLocks/>
          </p:cNvSpPr>
          <p:nvPr/>
        </p:nvSpPr>
        <p:spPr bwMode="auto">
          <a:xfrm rot="-5429659">
            <a:off x="9632435" y="2052059"/>
            <a:ext cx="406643" cy="4168544"/>
          </a:xfrm>
          <a:prstGeom prst="leftBrace">
            <a:avLst>
              <a:gd name="adj1" fmla="val 71832"/>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86" name="Rectangle 35"/>
          <p:cNvSpPr>
            <a:spLocks noChangeArrowheads="1"/>
          </p:cNvSpPr>
          <p:nvPr/>
        </p:nvSpPr>
        <p:spPr bwMode="auto">
          <a:xfrm>
            <a:off x="9580513" y="437882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kumimoji="1" lang="zh-CN" altLang="en-US" sz="2400" dirty="0">
                <a:latin typeface="微软雅黑" panose="020B0503020204020204" pitchFamily="34" charset="-122"/>
                <a:ea typeface="微软雅黑" panose="020B0503020204020204" pitchFamily="34" charset="-122"/>
              </a:rPr>
              <a:t>字</a:t>
            </a:r>
          </a:p>
        </p:txBody>
      </p:sp>
      <p:sp>
        <p:nvSpPr>
          <p:cNvPr id="87" name="AutoShape 37"/>
          <p:cNvSpPr>
            <a:spLocks/>
          </p:cNvSpPr>
          <p:nvPr/>
        </p:nvSpPr>
        <p:spPr bwMode="auto">
          <a:xfrm rot="5370776">
            <a:off x="9342438" y="2202141"/>
            <a:ext cx="282928" cy="1088186"/>
          </a:xfrm>
          <a:prstGeom prst="leftBrace">
            <a:avLst>
              <a:gd name="adj1" fmla="val 26667"/>
              <a:gd name="adj2" fmla="val 50085"/>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sp>
        <p:nvSpPr>
          <p:cNvPr id="88" name="Text Box 38"/>
          <p:cNvSpPr txBox="1">
            <a:spLocks noChangeArrowheads="1"/>
          </p:cNvSpPr>
          <p:nvPr/>
        </p:nvSpPr>
        <p:spPr bwMode="auto">
          <a:xfrm>
            <a:off x="8698096" y="1998733"/>
            <a:ext cx="1904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kumimoji="1" lang="zh-CN" altLang="en-US" sz="2400" dirty="0">
                <a:latin typeface="微软雅黑" panose="020B0503020204020204" pitchFamily="34" charset="-122"/>
                <a:ea typeface="微软雅黑" panose="020B0503020204020204" pitchFamily="34" charset="-122"/>
              </a:rPr>
              <a:t>字节（</a:t>
            </a:r>
            <a:r>
              <a:rPr kumimoji="1" lang="en-US" altLang="zh-CN" sz="2400" dirty="0">
                <a:latin typeface="微软雅黑" panose="020B0503020204020204" pitchFamily="34" charset="-122"/>
                <a:ea typeface="微软雅黑" panose="020B0503020204020204" pitchFamily="34" charset="-122"/>
              </a:rPr>
              <a:t>8</a:t>
            </a:r>
            <a:r>
              <a:rPr kumimoji="1" lang="zh-CN" altLang="en-US" sz="2400" dirty="0">
                <a:latin typeface="微软雅黑" panose="020B0503020204020204" pitchFamily="34" charset="-122"/>
                <a:ea typeface="微软雅黑" panose="020B0503020204020204" pitchFamily="34" charset="-122"/>
              </a:rPr>
              <a:t>位）</a:t>
            </a:r>
          </a:p>
        </p:txBody>
      </p:sp>
      <p:sp>
        <p:nvSpPr>
          <p:cNvPr id="90" name="Rectangle 3"/>
          <p:cNvSpPr txBox="1">
            <a:spLocks noChangeArrowheads="1"/>
          </p:cNvSpPr>
          <p:nvPr/>
        </p:nvSpPr>
        <p:spPr>
          <a:xfrm>
            <a:off x="231186" y="1615068"/>
            <a:ext cx="7446809" cy="33379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rgbClr val="FF0000"/>
                </a:solidFill>
                <a:latin typeface="微软雅黑" panose="020B0503020204020204" pitchFamily="34" charset="-122"/>
                <a:ea typeface="微软雅黑" panose="020B0503020204020204" pitchFamily="34" charset="-122"/>
              </a:rPr>
              <a:t>位</a:t>
            </a:r>
            <a:r>
              <a:rPr lang="en-US" altLang="zh-CN" sz="2400" dirty="0" smtClean="0">
                <a:solidFill>
                  <a:srgbClr val="FF0000"/>
                </a:solidFill>
                <a:latin typeface="微软雅黑" panose="020B0503020204020204" pitchFamily="34" charset="-122"/>
                <a:ea typeface="微软雅黑" panose="020B0503020204020204" pitchFamily="34" charset="-122"/>
              </a:rPr>
              <a:t>(Bit)</a:t>
            </a:r>
            <a:r>
              <a:rPr lang="zh-CN" altLang="en-US" sz="2400" dirty="0" smtClean="0">
                <a:solidFill>
                  <a:srgbClr val="00206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存放一位二进制数（</a:t>
            </a:r>
            <a:r>
              <a:rPr lang="en-US" altLang="zh-CN" sz="2400" dirty="0" smtClean="0">
                <a:latin typeface="微软雅黑" panose="020B0503020204020204" pitchFamily="34" charset="-122"/>
                <a:ea typeface="微软雅黑" panose="020B0503020204020204" pitchFamily="34" charset="-122"/>
              </a:rPr>
              <a:t>0 </a:t>
            </a:r>
            <a:r>
              <a:rPr lang="zh-CN" altLang="en-US" sz="2400" dirty="0" smtClean="0">
                <a:latin typeface="微软雅黑" panose="020B0503020204020204" pitchFamily="34" charset="-122"/>
                <a:ea typeface="微软雅黑" panose="020B0503020204020204" pitchFamily="34" charset="-122"/>
              </a:rPr>
              <a:t>或 </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），最小的存储单位，简写为</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solidFill>
                  <a:srgbClr val="002060"/>
                </a:solidFill>
                <a:latin typeface="微软雅黑" panose="020B0503020204020204" pitchFamily="34" charset="-122"/>
                <a:ea typeface="微软雅黑" panose="020B0503020204020204" pitchFamily="34" charset="-122"/>
              </a:rPr>
              <a:t>。</a:t>
            </a:r>
            <a:endParaRPr lang="en-US" altLang="zh-CN" sz="2400" dirty="0" smtClean="0">
              <a:solidFill>
                <a:srgbClr val="002060"/>
              </a:solidFill>
              <a:latin typeface="微软雅黑" panose="020B0503020204020204" pitchFamily="34" charset="-122"/>
              <a:ea typeface="微软雅黑" panose="020B0503020204020204" pitchFamily="34" charset="-122"/>
            </a:endParaRPr>
          </a:p>
          <a:p>
            <a:r>
              <a:rPr lang="zh-CN" altLang="en-US" sz="2400" dirty="0" smtClean="0">
                <a:solidFill>
                  <a:srgbClr val="FF0000"/>
                </a:solidFill>
                <a:latin typeface="微软雅黑" panose="020B0503020204020204" pitchFamily="34" charset="-122"/>
                <a:ea typeface="微软雅黑" panose="020B0503020204020204" pitchFamily="34" charset="-122"/>
              </a:rPr>
              <a:t>字节</a:t>
            </a:r>
            <a:r>
              <a:rPr lang="en-US" altLang="zh-CN" sz="2400" dirty="0" smtClean="0">
                <a:solidFill>
                  <a:srgbClr val="FF0000"/>
                </a:solidFill>
                <a:latin typeface="微软雅黑" panose="020B0503020204020204" pitchFamily="34" charset="-122"/>
                <a:ea typeface="微软雅黑" panose="020B0503020204020204" pitchFamily="34" charset="-122"/>
              </a:rPr>
              <a:t>(Byte)</a:t>
            </a:r>
            <a:r>
              <a:rPr lang="zh-CN" altLang="en-US" sz="2400" dirty="0" smtClean="0">
                <a:solidFill>
                  <a:srgbClr val="002060"/>
                </a:solidFill>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个二进制位为一个字节（简写为</a:t>
            </a:r>
            <a:r>
              <a:rPr lang="en-US" altLang="zh-CN" sz="2400" dirty="0" smtClean="0">
                <a:latin typeface="微软雅黑" panose="020B0503020204020204" pitchFamily="34" charset="-122"/>
                <a:ea typeface="微软雅黑" panose="020B0503020204020204" pitchFamily="34" charset="-122"/>
              </a:rPr>
              <a:t>B</a:t>
            </a:r>
            <a:r>
              <a:rPr lang="zh-CN" altLang="en-US" sz="2400" dirty="0" smtClean="0">
                <a:latin typeface="微软雅黑" panose="020B0503020204020204" pitchFamily="34" charset="-122"/>
                <a:ea typeface="微软雅黑" panose="020B0503020204020204" pitchFamily="34" charset="-122"/>
              </a:rPr>
              <a:t>）。是计算机数据处理的基本单位，计算机主要以字节为单位解释信息。</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solidFill>
                  <a:srgbClr val="FF0000"/>
                </a:solidFill>
                <a:latin typeface="微软雅黑" panose="020B0503020204020204" pitchFamily="34" charset="-122"/>
                <a:ea typeface="微软雅黑" panose="020B0503020204020204" pitchFamily="34" charset="-122"/>
              </a:rPr>
              <a:t>字</a:t>
            </a:r>
            <a:r>
              <a:rPr lang="en-US" altLang="zh-CN" sz="2400" dirty="0" smtClean="0">
                <a:solidFill>
                  <a:srgbClr val="FF0000"/>
                </a:solidFill>
                <a:latin typeface="微软雅黑" panose="020B0503020204020204" pitchFamily="34" charset="-122"/>
                <a:ea typeface="微软雅黑" panose="020B0503020204020204" pitchFamily="34" charset="-122"/>
              </a:rPr>
              <a:t>(Word)</a:t>
            </a:r>
            <a:r>
              <a:rPr lang="zh-CN" altLang="en-US" sz="2400" dirty="0" smtClean="0">
                <a:latin typeface="微软雅黑" panose="020B0503020204020204" pitchFamily="34" charset="-122"/>
                <a:ea typeface="微软雅黑" panose="020B0503020204020204" pitchFamily="34" charset="-122"/>
              </a:rPr>
              <a:t>：占据一个单独的地址（内存单元编号），并作为一个单元（一个或多个字节组合而成）处理的一组二进制数</a:t>
            </a:r>
          </a:p>
          <a:p>
            <a:pPr lvl="1"/>
            <a:r>
              <a:rPr lang="zh-CN" altLang="en-US" sz="2000" dirty="0" smtClean="0">
                <a:solidFill>
                  <a:srgbClr val="FF0000"/>
                </a:solidFill>
                <a:latin typeface="微软雅黑" panose="020B0503020204020204" pitchFamily="34" charset="-122"/>
                <a:ea typeface="微软雅黑" panose="020B0503020204020204" pitchFamily="34" charset="-122"/>
              </a:rPr>
              <a:t>字长</a:t>
            </a:r>
            <a:r>
              <a:rPr lang="zh-CN" altLang="en-US" sz="2000" dirty="0" smtClean="0">
                <a:latin typeface="微软雅黑" panose="020B0503020204020204" pitchFamily="34" charset="-122"/>
                <a:ea typeface="微软雅黑" panose="020B0503020204020204" pitchFamily="34" charset="-122"/>
              </a:rPr>
              <a:t>：处理器同时可以一次处理的二进制数据宽度（位数）</a:t>
            </a:r>
            <a:endParaRPr lang="en-US" altLang="zh-CN" sz="2000" dirty="0">
              <a:latin typeface="微软雅黑" panose="020B0503020204020204" pitchFamily="34" charset="-122"/>
              <a:ea typeface="微软雅黑" panose="020B0503020204020204" pitchFamily="34" charset="-122"/>
            </a:endParaRPr>
          </a:p>
        </p:txBody>
      </p:sp>
      <p:graphicFrame>
        <p:nvGraphicFramePr>
          <p:cNvPr id="91" name="表格 90">
            <a:extLst>
              <a:ext uri="{FF2B5EF4-FFF2-40B4-BE49-F238E27FC236}">
                <a16:creationId xmlns:a16="http://schemas.microsoft.com/office/drawing/2014/main" id="{E9F41369-7535-4C33-8953-5CD0B2E38265}"/>
              </a:ext>
            </a:extLst>
          </p:cNvPr>
          <p:cNvGraphicFramePr>
            <a:graphicFrameLocks noGrp="1"/>
          </p:cNvGraphicFramePr>
          <p:nvPr>
            <p:extLst>
              <p:ext uri="{D42A27DB-BD31-4B8C-83A1-F6EECF244321}">
                <p14:modId xmlns:p14="http://schemas.microsoft.com/office/powerpoint/2010/main" val="3525877765"/>
              </p:ext>
            </p:extLst>
          </p:nvPr>
        </p:nvGraphicFramePr>
        <p:xfrm>
          <a:off x="507808" y="5274006"/>
          <a:ext cx="7776220" cy="792480"/>
        </p:xfrm>
        <a:graphic>
          <a:graphicData uri="http://schemas.openxmlformats.org/drawingml/2006/table">
            <a:tbl>
              <a:tblPr firstRow="1" bandRow="1">
                <a:tableStyleId>{5C22544A-7EE6-4342-B048-85BDC9FD1C3A}</a:tableStyleId>
              </a:tblPr>
              <a:tblGrid>
                <a:gridCol w="791444">
                  <a:extLst>
                    <a:ext uri="{9D8B030D-6E8A-4147-A177-3AD203B41FA5}">
                      <a16:colId xmlns:a16="http://schemas.microsoft.com/office/drawing/2014/main" val="2336595463"/>
                    </a:ext>
                  </a:extLst>
                </a:gridCol>
                <a:gridCol w="1656184">
                  <a:extLst>
                    <a:ext uri="{9D8B030D-6E8A-4147-A177-3AD203B41FA5}">
                      <a16:colId xmlns:a16="http://schemas.microsoft.com/office/drawing/2014/main" val="357702711"/>
                    </a:ext>
                  </a:extLst>
                </a:gridCol>
                <a:gridCol w="1800200">
                  <a:extLst>
                    <a:ext uri="{9D8B030D-6E8A-4147-A177-3AD203B41FA5}">
                      <a16:colId xmlns:a16="http://schemas.microsoft.com/office/drawing/2014/main" val="1665200765"/>
                    </a:ext>
                  </a:extLst>
                </a:gridCol>
                <a:gridCol w="1728192">
                  <a:extLst>
                    <a:ext uri="{9D8B030D-6E8A-4147-A177-3AD203B41FA5}">
                      <a16:colId xmlns:a16="http://schemas.microsoft.com/office/drawing/2014/main" val="3447662779"/>
                    </a:ext>
                  </a:extLst>
                </a:gridCol>
                <a:gridCol w="1800200">
                  <a:extLst>
                    <a:ext uri="{9D8B030D-6E8A-4147-A177-3AD203B41FA5}">
                      <a16:colId xmlns:a16="http://schemas.microsoft.com/office/drawing/2014/main" val="3665595503"/>
                    </a:ext>
                  </a:extLst>
                </a:gridCol>
              </a:tblGrid>
              <a:tr h="370840">
                <a:tc>
                  <a:txBody>
                    <a:bodyPr/>
                    <a:lstStyle/>
                    <a:p>
                      <a:endParaRPr lang="zh-CN" altLang="en-US" sz="20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8</a:t>
                      </a:r>
                      <a:r>
                        <a:rPr lang="zh-CN" altLang="en-US" sz="2000" dirty="0">
                          <a:solidFill>
                            <a:schemeClr val="tx1"/>
                          </a:solidFill>
                          <a:latin typeface="微软雅黑" panose="020B0503020204020204" pitchFamily="34" charset="-122"/>
                          <a:ea typeface="微软雅黑" panose="020B0503020204020204" pitchFamily="34" charset="-122"/>
                        </a:rPr>
                        <a:t>位机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16</a:t>
                      </a:r>
                      <a:r>
                        <a:rPr lang="zh-CN" altLang="en-US" sz="2000" dirty="0">
                          <a:solidFill>
                            <a:schemeClr val="tx1"/>
                          </a:solidFill>
                          <a:latin typeface="微软雅黑" panose="020B0503020204020204" pitchFamily="34" charset="-122"/>
                          <a:ea typeface="微软雅黑" panose="020B0503020204020204" pitchFamily="34" charset="-122"/>
                        </a:rPr>
                        <a:t>位机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64</a:t>
                      </a:r>
                      <a:r>
                        <a:rPr lang="zh-CN" altLang="en-US" sz="2000" dirty="0">
                          <a:solidFill>
                            <a:schemeClr val="tx1"/>
                          </a:solidFill>
                          <a:latin typeface="微软雅黑" panose="020B0503020204020204" pitchFamily="34" charset="-122"/>
                          <a:ea typeface="微软雅黑" panose="020B0503020204020204" pitchFamily="34" charset="-122"/>
                        </a:rPr>
                        <a:t>位机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4596793"/>
                  </a:ext>
                </a:extLst>
              </a:tr>
              <a:tr h="370840">
                <a:tc>
                  <a:txBody>
                    <a:bodyPr/>
                    <a:lstStyle/>
                    <a:p>
                      <a:r>
                        <a:rPr lang="zh-CN" altLang="en-US" sz="2000" dirty="0">
                          <a:solidFill>
                            <a:schemeClr val="tx1"/>
                          </a:solidFill>
                          <a:latin typeface="微软雅黑" panose="020B0503020204020204" pitchFamily="34" charset="-122"/>
                          <a:ea typeface="微软雅黑" panose="020B0503020204020204" pitchFamily="34" charset="-122"/>
                        </a:rPr>
                        <a:t>字长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latin typeface="微软雅黑" panose="020B0503020204020204" pitchFamily="34" charset="-122"/>
                          <a:ea typeface="微软雅黑" panose="020B0503020204020204" pitchFamily="34" charset="-122"/>
                        </a:rPr>
                        <a:t>8</a:t>
                      </a:r>
                      <a:r>
                        <a:rPr lang="zh-CN" altLang="en-US" sz="2000" dirty="0">
                          <a:solidFill>
                            <a:schemeClr val="tx1"/>
                          </a:solidFill>
                          <a:latin typeface="微软雅黑" panose="020B0503020204020204" pitchFamily="34" charset="-122"/>
                          <a:ea typeface="微软雅黑" panose="020B0503020204020204" pitchFamily="34" charset="-122"/>
                        </a:rPr>
                        <a:t>位（</a:t>
                      </a:r>
                      <a:r>
                        <a:rPr lang="en-US" altLang="zh-CN" sz="2000" dirty="0">
                          <a:solidFill>
                            <a:schemeClr val="tx1"/>
                          </a:solidFill>
                          <a:latin typeface="微软雅黑" panose="020B0503020204020204" pitchFamily="34" charset="-122"/>
                          <a:ea typeface="微软雅黑" panose="020B0503020204020204" pitchFamily="34" charset="-122"/>
                        </a:rPr>
                        <a:t>1</a:t>
                      </a:r>
                      <a:r>
                        <a:rPr lang="zh-CN" altLang="en-US" sz="2000" dirty="0">
                          <a:solidFill>
                            <a:schemeClr val="tx1"/>
                          </a:solidFill>
                          <a:latin typeface="微软雅黑" panose="020B0503020204020204" pitchFamily="34" charset="-122"/>
                          <a:ea typeface="微软雅黑" panose="020B0503020204020204" pitchFamily="34" charset="-122"/>
                        </a:rPr>
                        <a:t>字节）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latin typeface="微软雅黑" panose="020B0503020204020204" pitchFamily="34" charset="-122"/>
                          <a:ea typeface="微软雅黑" panose="020B0503020204020204" pitchFamily="34" charset="-122"/>
                        </a:rPr>
                        <a:t>16</a:t>
                      </a:r>
                      <a:r>
                        <a:rPr lang="zh-CN" altLang="en-US" sz="2000" dirty="0">
                          <a:solidFill>
                            <a:schemeClr val="tx1"/>
                          </a:solidFill>
                          <a:latin typeface="微软雅黑" panose="020B0503020204020204" pitchFamily="34" charset="-122"/>
                          <a:ea typeface="微软雅黑" panose="020B0503020204020204" pitchFamily="34" charset="-122"/>
                        </a:rPr>
                        <a:t>位（</a:t>
                      </a:r>
                      <a:r>
                        <a:rPr lang="en-US" altLang="zh-CN" sz="2000" dirty="0">
                          <a:solidFill>
                            <a:schemeClr val="tx1"/>
                          </a:solidFill>
                          <a:latin typeface="微软雅黑" panose="020B0503020204020204" pitchFamily="34" charset="-122"/>
                          <a:ea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rPr>
                        <a:t>字节）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a:t>
                      </a:r>
                      <a:r>
                        <a:rPr lang="en-US" altLang="zh-CN" sz="2000" dirty="0">
                          <a:solidFill>
                            <a:schemeClr val="tx1"/>
                          </a:solidFill>
                          <a:latin typeface="微软雅黑" panose="020B0503020204020204" pitchFamily="34" charset="-122"/>
                          <a:ea typeface="微软雅黑" panose="020B0503020204020204" pitchFamily="34" charset="-122"/>
                        </a:rPr>
                        <a:t>4</a:t>
                      </a:r>
                      <a:r>
                        <a:rPr lang="zh-CN" altLang="en-US" sz="2000" dirty="0">
                          <a:solidFill>
                            <a:schemeClr val="tx1"/>
                          </a:solidFill>
                          <a:latin typeface="微软雅黑" panose="020B0503020204020204" pitchFamily="34" charset="-122"/>
                          <a:ea typeface="微软雅黑" panose="020B0503020204020204" pitchFamily="34" charset="-122"/>
                        </a:rPr>
                        <a:t>字节）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latin typeface="微软雅黑" panose="020B0503020204020204" pitchFamily="34" charset="-122"/>
                          <a:ea typeface="微软雅黑" panose="020B0503020204020204" pitchFamily="34" charset="-122"/>
                        </a:rPr>
                        <a:t>64</a:t>
                      </a:r>
                      <a:r>
                        <a:rPr lang="zh-CN" altLang="en-US" sz="2000" dirty="0">
                          <a:solidFill>
                            <a:schemeClr val="tx1"/>
                          </a:solidFill>
                          <a:latin typeface="微软雅黑" panose="020B0503020204020204" pitchFamily="34" charset="-122"/>
                          <a:ea typeface="微软雅黑" panose="020B0503020204020204" pitchFamily="34" charset="-122"/>
                        </a:rPr>
                        <a:t>位（</a:t>
                      </a:r>
                      <a:r>
                        <a:rPr lang="en-US" altLang="zh-CN" sz="2000" dirty="0">
                          <a:solidFill>
                            <a:schemeClr val="tx1"/>
                          </a:solidFill>
                          <a:latin typeface="微软雅黑" panose="020B0503020204020204" pitchFamily="34" charset="-122"/>
                          <a:ea typeface="微软雅黑" panose="020B0503020204020204" pitchFamily="34" charset="-122"/>
                        </a:rPr>
                        <a:t>8</a:t>
                      </a:r>
                      <a:r>
                        <a:rPr lang="zh-CN" altLang="en-US" sz="2000" dirty="0">
                          <a:solidFill>
                            <a:schemeClr val="tx1"/>
                          </a:solidFill>
                          <a:latin typeface="微软雅黑" panose="020B0503020204020204" pitchFamily="34" charset="-122"/>
                          <a:ea typeface="微软雅黑" panose="020B0503020204020204" pitchFamily="34" charset="-122"/>
                        </a:rPr>
                        <a:t>字节）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6192609"/>
                  </a:ext>
                </a:extLst>
              </a:tr>
            </a:tbl>
          </a:graphicData>
        </a:graphic>
      </p:graphicFrame>
      <p:sp>
        <p:nvSpPr>
          <p:cNvPr id="92" name="云形 91"/>
          <p:cNvSpPr/>
          <p:nvPr/>
        </p:nvSpPr>
        <p:spPr bwMode="auto">
          <a:xfrm>
            <a:off x="8473405" y="4991042"/>
            <a:ext cx="3600400" cy="1152128"/>
          </a:xfrm>
          <a:prstGeom prst="cloud">
            <a:avLst/>
          </a:prstGeom>
          <a:solidFill>
            <a:schemeClr val="accent1">
              <a:lumMod val="40000"/>
              <a:lumOff val="60000"/>
            </a:schemeClr>
          </a:solidFill>
          <a:ln>
            <a:headEnd type="none" w="med" len="med"/>
            <a:tailEnd type="none" w="med" len="med"/>
          </a:ln>
          <a:extLst/>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zh-CN" altLang="en-US" sz="2400" dirty="0">
                <a:solidFill>
                  <a:schemeClr val="tx1"/>
                </a:solidFill>
                <a:latin typeface="Times New Roman" pitchFamily="18" charset="0"/>
              </a:rPr>
              <a:t>不同字长的计算机，</a:t>
            </a:r>
            <a:endParaRPr lang="en-US" altLang="zh-CN" sz="2400" dirty="0">
              <a:solidFill>
                <a:schemeClr val="tx1"/>
              </a:solidFill>
              <a:latin typeface="Times New Roman" pitchFamily="18" charset="0"/>
            </a:endParaRPr>
          </a:p>
          <a:p>
            <a:pPr fontAlgn="base">
              <a:spcBef>
                <a:spcPct val="0"/>
              </a:spcBef>
              <a:spcAft>
                <a:spcPct val="0"/>
              </a:spcAft>
            </a:pPr>
            <a:r>
              <a:rPr lang="zh-CN" altLang="en-US" sz="2400" dirty="0">
                <a:solidFill>
                  <a:schemeClr val="tx1"/>
                </a:solidFill>
                <a:latin typeface="Times New Roman" pitchFamily="18" charset="0"/>
              </a:rPr>
              <a:t>区别在哪里？</a:t>
            </a:r>
          </a:p>
        </p:txBody>
      </p:sp>
      <p:sp>
        <p:nvSpPr>
          <p:cNvPr id="3" name="矩形 2"/>
          <p:cNvSpPr/>
          <p:nvPr/>
        </p:nvSpPr>
        <p:spPr>
          <a:xfrm>
            <a:off x="8285999" y="1354647"/>
            <a:ext cx="3046296" cy="461665"/>
          </a:xfrm>
          <a:prstGeom prst="rect">
            <a:avLst/>
          </a:prstGeom>
        </p:spPr>
        <p:txBody>
          <a:bodyPr wrap="square">
            <a:spAutoFit/>
          </a:bodyPr>
          <a:lstStyle/>
          <a:p>
            <a:pPr algn="ctr">
              <a:spcBef>
                <a:spcPct val="0"/>
              </a:spcBef>
            </a:pPr>
            <a:r>
              <a:rPr kumimoji="1" lang="zh-CN" altLang="en-US" sz="2400" dirty="0" smtClean="0">
                <a:solidFill>
                  <a:srgbClr val="002060"/>
                </a:solidFill>
                <a:latin typeface="微软雅黑" panose="020B0503020204020204" pitchFamily="34" charset="-122"/>
                <a:ea typeface="微软雅黑" panose="020B0503020204020204" pitchFamily="34" charset="-122"/>
              </a:rPr>
              <a:t>数据存储的组织形式</a:t>
            </a:r>
            <a:endParaRPr kumimoji="1" lang="zh-CN" altLang="en-US" sz="32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523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1000"/>
                                  </p:stCondLst>
                                  <p:childTnLst>
                                    <p:set>
                                      <p:cBhvr>
                                        <p:cTn id="6" dur="1" fill="hold">
                                          <p:stCondLst>
                                            <p:cond delay="0"/>
                                          </p:stCondLst>
                                        </p:cTn>
                                        <p:tgtEl>
                                          <p:spTgt spid="53"/>
                                        </p:tgtEl>
                                        <p:attrNameLst>
                                          <p:attrName>style.visibility</p:attrName>
                                        </p:attrNameLst>
                                      </p:cBhvr>
                                      <p:to>
                                        <p:strVal val="visible"/>
                                      </p:to>
                                    </p:set>
                                    <p:animEffect transition="in" filter="slide(fromLeft)">
                                      <p:cBhvr>
                                        <p:cTn id="7" dur="500"/>
                                        <p:tgtEl>
                                          <p:spTgt spid="53"/>
                                        </p:tgtEl>
                                      </p:cBhvr>
                                    </p:animEffect>
                                  </p:childTnLst>
                                </p:cTn>
                              </p:par>
                            </p:childTnLst>
                          </p:cTn>
                        </p:par>
                        <p:par>
                          <p:cTn id="8" fill="hold">
                            <p:stCondLst>
                              <p:cond delay="1500"/>
                            </p:stCondLst>
                            <p:childTnLst>
                              <p:par>
                                <p:cTn id="9" presetID="12" presetClass="entr" presetSubtype="8" fill="hold" grpId="0" nodeType="afterEffect">
                                  <p:stCondLst>
                                    <p:cond delay="1000"/>
                                  </p:stCondLst>
                                  <p:childTnLst>
                                    <p:set>
                                      <p:cBhvr>
                                        <p:cTn id="10" dur="1" fill="hold">
                                          <p:stCondLst>
                                            <p:cond delay="0"/>
                                          </p:stCondLst>
                                        </p:cTn>
                                        <p:tgtEl>
                                          <p:spTgt spid="54"/>
                                        </p:tgtEl>
                                        <p:attrNameLst>
                                          <p:attrName>style.visibility</p:attrName>
                                        </p:attrNameLst>
                                      </p:cBhvr>
                                      <p:to>
                                        <p:strVal val="visible"/>
                                      </p:to>
                                    </p:set>
                                    <p:animEffect transition="in" filter="slide(fromLeft)">
                                      <p:cBhvr>
                                        <p:cTn id="11" dur="500"/>
                                        <p:tgtEl>
                                          <p:spTgt spid="54"/>
                                        </p:tgtEl>
                                      </p:cBhvr>
                                    </p:animEffect>
                                  </p:childTnLst>
                                </p:cTn>
                              </p:par>
                            </p:childTnLst>
                          </p:cTn>
                        </p:par>
                        <p:par>
                          <p:cTn id="12" fill="hold">
                            <p:stCondLst>
                              <p:cond delay="3000"/>
                            </p:stCondLst>
                            <p:childTnLst>
                              <p:par>
                                <p:cTn id="13" presetID="12" presetClass="entr" presetSubtype="8" fill="hold" grpId="0" nodeType="afterEffect">
                                  <p:stCondLst>
                                    <p:cond delay="1000"/>
                                  </p:stCondLst>
                                  <p:childTnLst>
                                    <p:set>
                                      <p:cBhvr>
                                        <p:cTn id="14" dur="1" fill="hold">
                                          <p:stCondLst>
                                            <p:cond delay="0"/>
                                          </p:stCondLst>
                                        </p:cTn>
                                        <p:tgtEl>
                                          <p:spTgt spid="55"/>
                                        </p:tgtEl>
                                        <p:attrNameLst>
                                          <p:attrName>style.visibility</p:attrName>
                                        </p:attrNameLst>
                                      </p:cBhvr>
                                      <p:to>
                                        <p:strVal val="visible"/>
                                      </p:to>
                                    </p:set>
                                    <p:animEffect transition="in" filter="slide(fromLeft)">
                                      <p:cBhvr>
                                        <p:cTn id="15" dur="500"/>
                                        <p:tgtEl>
                                          <p:spTgt spid="55"/>
                                        </p:tgtEl>
                                      </p:cBhvr>
                                    </p:animEffect>
                                  </p:childTnLst>
                                </p:cTn>
                              </p:par>
                            </p:childTnLst>
                          </p:cTn>
                        </p:par>
                        <p:par>
                          <p:cTn id="16" fill="hold">
                            <p:stCondLst>
                              <p:cond delay="4500"/>
                            </p:stCondLst>
                            <p:childTnLst>
                              <p:par>
                                <p:cTn id="17" presetID="12" presetClass="entr" presetSubtype="8" fill="hold" grpId="0" nodeType="afterEffect">
                                  <p:stCondLst>
                                    <p:cond delay="1000"/>
                                  </p:stCondLst>
                                  <p:childTnLst>
                                    <p:set>
                                      <p:cBhvr>
                                        <p:cTn id="18" dur="1" fill="hold">
                                          <p:stCondLst>
                                            <p:cond delay="0"/>
                                          </p:stCondLst>
                                        </p:cTn>
                                        <p:tgtEl>
                                          <p:spTgt spid="56"/>
                                        </p:tgtEl>
                                        <p:attrNameLst>
                                          <p:attrName>style.visibility</p:attrName>
                                        </p:attrNameLst>
                                      </p:cBhvr>
                                      <p:to>
                                        <p:strVal val="visible"/>
                                      </p:to>
                                    </p:set>
                                    <p:animEffect transition="in" filter="slide(fromLeft)">
                                      <p:cBhvr>
                                        <p:cTn id="19" dur="500"/>
                                        <p:tgtEl>
                                          <p:spTgt spid="56"/>
                                        </p:tgtEl>
                                      </p:cBhvr>
                                    </p:animEffect>
                                  </p:childTnLst>
                                </p:cTn>
                              </p:par>
                            </p:childTnLst>
                          </p:cTn>
                        </p:par>
                        <p:par>
                          <p:cTn id="20" fill="hold">
                            <p:stCondLst>
                              <p:cond delay="6000"/>
                            </p:stCondLst>
                            <p:childTnLst>
                              <p:par>
                                <p:cTn id="21" presetID="12" presetClass="entr" presetSubtype="8" fill="hold" nodeType="afterEffect">
                                  <p:stCondLst>
                                    <p:cond delay="1000"/>
                                  </p:stCondLst>
                                  <p:childTnLst>
                                    <p:set>
                                      <p:cBhvr>
                                        <p:cTn id="22" dur="1" fill="hold">
                                          <p:stCondLst>
                                            <p:cond delay="0"/>
                                          </p:stCondLst>
                                        </p:cTn>
                                        <p:tgtEl>
                                          <p:spTgt spid="57"/>
                                        </p:tgtEl>
                                        <p:attrNameLst>
                                          <p:attrName>style.visibility</p:attrName>
                                        </p:attrNameLst>
                                      </p:cBhvr>
                                      <p:to>
                                        <p:strVal val="visible"/>
                                      </p:to>
                                    </p:set>
                                    <p:animEffect transition="in" filter="slide(fromLeft)">
                                      <p:cBhvr>
                                        <p:cTn id="23" dur="500"/>
                                        <p:tgtEl>
                                          <p:spTgt spid="57"/>
                                        </p:tgtEl>
                                      </p:cBhvr>
                                    </p:animEffect>
                                  </p:childTnLst>
                                </p:cTn>
                              </p:par>
                            </p:childTnLst>
                          </p:cTn>
                        </p:par>
                        <p:par>
                          <p:cTn id="24" fill="hold">
                            <p:stCondLst>
                              <p:cond delay="7500"/>
                            </p:stCondLst>
                            <p:childTnLst>
                              <p:par>
                                <p:cTn id="25" presetID="12" presetClass="entr" presetSubtype="8" fill="hold" nodeType="afterEffect">
                                  <p:stCondLst>
                                    <p:cond delay="1000"/>
                                  </p:stCondLst>
                                  <p:childTnLst>
                                    <p:set>
                                      <p:cBhvr>
                                        <p:cTn id="26" dur="1" fill="hold">
                                          <p:stCondLst>
                                            <p:cond delay="0"/>
                                          </p:stCondLst>
                                        </p:cTn>
                                        <p:tgtEl>
                                          <p:spTgt spid="62"/>
                                        </p:tgtEl>
                                        <p:attrNameLst>
                                          <p:attrName>style.visibility</p:attrName>
                                        </p:attrNameLst>
                                      </p:cBhvr>
                                      <p:to>
                                        <p:strVal val="visible"/>
                                      </p:to>
                                    </p:set>
                                    <p:animEffect transition="in" filter="slide(fromLeft)">
                                      <p:cBhvr>
                                        <p:cTn id="27" dur="500"/>
                                        <p:tgtEl>
                                          <p:spTgt spid="62"/>
                                        </p:tgtEl>
                                      </p:cBhvr>
                                    </p:animEffect>
                                  </p:childTnLst>
                                </p:cTn>
                              </p:par>
                            </p:childTnLst>
                          </p:cTn>
                        </p:par>
                        <p:par>
                          <p:cTn id="28" fill="hold">
                            <p:stCondLst>
                              <p:cond delay="9000"/>
                            </p:stCondLst>
                            <p:childTnLst>
                              <p:par>
                                <p:cTn id="29" presetID="12" presetClass="entr" presetSubtype="8" fill="hold" grpId="0" nodeType="afterEffect">
                                  <p:stCondLst>
                                    <p:cond delay="1000"/>
                                  </p:stCondLst>
                                  <p:childTnLst>
                                    <p:set>
                                      <p:cBhvr>
                                        <p:cTn id="30" dur="1" fill="hold">
                                          <p:stCondLst>
                                            <p:cond delay="0"/>
                                          </p:stCondLst>
                                        </p:cTn>
                                        <p:tgtEl>
                                          <p:spTgt spid="82"/>
                                        </p:tgtEl>
                                        <p:attrNameLst>
                                          <p:attrName>style.visibility</p:attrName>
                                        </p:attrNameLst>
                                      </p:cBhvr>
                                      <p:to>
                                        <p:strVal val="visible"/>
                                      </p:to>
                                    </p:set>
                                    <p:animEffect transition="in" filter="slide(fromLeft)">
                                      <p:cBhvr>
                                        <p:cTn id="31" dur="500"/>
                                        <p:tgtEl>
                                          <p:spTgt spid="82"/>
                                        </p:tgtEl>
                                      </p:cBhvr>
                                    </p:animEffect>
                                  </p:childTnLst>
                                </p:cTn>
                              </p:par>
                            </p:childTnLst>
                          </p:cTn>
                        </p:par>
                        <p:par>
                          <p:cTn id="32" fill="hold">
                            <p:stCondLst>
                              <p:cond delay="10500"/>
                            </p:stCondLst>
                            <p:childTnLst>
                              <p:par>
                                <p:cTn id="33" presetID="12" presetClass="entr" presetSubtype="8" fill="hold" nodeType="afterEffect">
                                  <p:stCondLst>
                                    <p:cond delay="1000"/>
                                  </p:stCondLst>
                                  <p:childTnLst>
                                    <p:set>
                                      <p:cBhvr>
                                        <p:cTn id="34" dur="1" fill="hold">
                                          <p:stCondLst>
                                            <p:cond delay="0"/>
                                          </p:stCondLst>
                                        </p:cTn>
                                        <p:tgtEl>
                                          <p:spTgt spid="72"/>
                                        </p:tgtEl>
                                        <p:attrNameLst>
                                          <p:attrName>style.visibility</p:attrName>
                                        </p:attrNameLst>
                                      </p:cBhvr>
                                      <p:to>
                                        <p:strVal val="visible"/>
                                      </p:to>
                                    </p:set>
                                    <p:animEffect transition="in" filter="slide(fromLeft)">
                                      <p:cBhvr>
                                        <p:cTn id="35" dur="500"/>
                                        <p:tgtEl>
                                          <p:spTgt spid="72"/>
                                        </p:tgtEl>
                                      </p:cBhvr>
                                    </p:animEffect>
                                  </p:childTnLst>
                                </p:cTn>
                              </p:par>
                            </p:childTnLst>
                          </p:cTn>
                        </p:par>
                        <p:par>
                          <p:cTn id="36" fill="hold">
                            <p:stCondLst>
                              <p:cond delay="12000"/>
                            </p:stCondLst>
                            <p:childTnLst>
                              <p:par>
                                <p:cTn id="37" presetID="24" presetClass="entr" presetSubtype="0" fill="hold" grpId="0" nodeType="afterEffect">
                                  <p:stCondLst>
                                    <p:cond delay="1000"/>
                                  </p:stCondLst>
                                  <p:childTnLst>
                                    <p:set>
                                      <p:cBhvr>
                                        <p:cTn id="38" dur="1" fill="hold">
                                          <p:stCondLst>
                                            <p:cond delay="499"/>
                                          </p:stCondLst>
                                        </p:cTn>
                                        <p:tgtEl>
                                          <p:spTgt spid="83"/>
                                        </p:tgtEl>
                                        <p:attrNameLst>
                                          <p:attrName>style.visibility</p:attrName>
                                        </p:attrNameLst>
                                      </p:cBhvr>
                                      <p:to>
                                        <p:strVal val="visible"/>
                                      </p:to>
                                    </p:set>
                                    <p:anim to="" calcmode="lin" valueType="num">
                                      <p:cBhvr>
                                        <p:cTn id="39" dur="1" fill="hold"/>
                                        <p:tgtEl>
                                          <p:spTgt spid="83"/>
                                        </p:tgtEl>
                                        <p:attrNameLst>
                                          <p:attrName/>
                                        </p:attrNameLst>
                                      </p:cBhvr>
                                    </p:anim>
                                  </p:childTnLst>
                                </p:cTn>
                              </p:par>
                            </p:childTnLst>
                          </p:cTn>
                        </p:par>
                        <p:par>
                          <p:cTn id="40" fill="hold">
                            <p:stCondLst>
                              <p:cond delay="13500"/>
                            </p:stCondLst>
                            <p:childTnLst>
                              <p:par>
                                <p:cTn id="41" presetID="2" presetClass="entr" presetSubtype="1" fill="hold" grpId="0" nodeType="afterEffect">
                                  <p:stCondLst>
                                    <p:cond delay="100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500" fill="hold"/>
                                        <p:tgtEl>
                                          <p:spTgt spid="84"/>
                                        </p:tgtEl>
                                        <p:attrNameLst>
                                          <p:attrName>ppt_x</p:attrName>
                                        </p:attrNameLst>
                                      </p:cBhvr>
                                      <p:tavLst>
                                        <p:tav tm="0">
                                          <p:val>
                                            <p:strVal val="#ppt_x"/>
                                          </p:val>
                                        </p:tav>
                                        <p:tav tm="100000">
                                          <p:val>
                                            <p:strVal val="#ppt_x"/>
                                          </p:val>
                                        </p:tav>
                                      </p:tavLst>
                                    </p:anim>
                                    <p:anim calcmode="lin" valueType="num">
                                      <p:cBhvr additive="base">
                                        <p:cTn id="44" dur="500" fill="hold"/>
                                        <p:tgtEl>
                                          <p:spTgt spid="84"/>
                                        </p:tgtEl>
                                        <p:attrNameLst>
                                          <p:attrName>ppt_y</p:attrName>
                                        </p:attrNameLst>
                                      </p:cBhvr>
                                      <p:tavLst>
                                        <p:tav tm="0">
                                          <p:val>
                                            <p:strVal val="0-#ppt_h/2"/>
                                          </p:val>
                                        </p:tav>
                                        <p:tav tm="100000">
                                          <p:val>
                                            <p:strVal val="#ppt_y"/>
                                          </p:val>
                                        </p:tav>
                                      </p:tavLst>
                                    </p:anim>
                                  </p:childTnLst>
                                </p:cTn>
                              </p:par>
                            </p:childTnLst>
                          </p:cTn>
                        </p:par>
                        <p:par>
                          <p:cTn id="45" fill="hold">
                            <p:stCondLst>
                              <p:cond delay="15000"/>
                            </p:stCondLst>
                            <p:childTnLst>
                              <p:par>
                                <p:cTn id="46" presetID="2" presetClass="entr" presetSubtype="1" fill="hold" grpId="0" nodeType="afterEffect">
                                  <p:stCondLst>
                                    <p:cond delay="1000"/>
                                  </p:stCondLst>
                                  <p:childTnLst>
                                    <p:set>
                                      <p:cBhvr>
                                        <p:cTn id="47" dur="1" fill="hold">
                                          <p:stCondLst>
                                            <p:cond delay="0"/>
                                          </p:stCondLst>
                                        </p:cTn>
                                        <p:tgtEl>
                                          <p:spTgt spid="87"/>
                                        </p:tgtEl>
                                        <p:attrNameLst>
                                          <p:attrName>style.visibility</p:attrName>
                                        </p:attrNameLst>
                                      </p:cBhvr>
                                      <p:to>
                                        <p:strVal val="visible"/>
                                      </p:to>
                                    </p:set>
                                    <p:anim calcmode="lin" valueType="num">
                                      <p:cBhvr additive="base">
                                        <p:cTn id="48" dur="500" fill="hold"/>
                                        <p:tgtEl>
                                          <p:spTgt spid="87"/>
                                        </p:tgtEl>
                                        <p:attrNameLst>
                                          <p:attrName>ppt_x</p:attrName>
                                        </p:attrNameLst>
                                      </p:cBhvr>
                                      <p:tavLst>
                                        <p:tav tm="0">
                                          <p:val>
                                            <p:strVal val="#ppt_x"/>
                                          </p:val>
                                        </p:tav>
                                        <p:tav tm="100000">
                                          <p:val>
                                            <p:strVal val="#ppt_x"/>
                                          </p:val>
                                        </p:tav>
                                      </p:tavLst>
                                    </p:anim>
                                    <p:anim calcmode="lin" valueType="num">
                                      <p:cBhvr additive="base">
                                        <p:cTn id="49" dur="500" fill="hold"/>
                                        <p:tgtEl>
                                          <p:spTgt spid="87"/>
                                        </p:tgtEl>
                                        <p:attrNameLst>
                                          <p:attrName>ppt_y</p:attrName>
                                        </p:attrNameLst>
                                      </p:cBhvr>
                                      <p:tavLst>
                                        <p:tav tm="0">
                                          <p:val>
                                            <p:strVal val="0-#ppt_h/2"/>
                                          </p:val>
                                        </p:tav>
                                        <p:tav tm="100000">
                                          <p:val>
                                            <p:strVal val="#ppt_y"/>
                                          </p:val>
                                        </p:tav>
                                      </p:tavLst>
                                    </p:anim>
                                  </p:childTnLst>
                                </p:cTn>
                              </p:par>
                            </p:childTnLst>
                          </p:cTn>
                        </p:par>
                        <p:par>
                          <p:cTn id="50" fill="hold">
                            <p:stCondLst>
                              <p:cond delay="16500"/>
                            </p:stCondLst>
                            <p:childTnLst>
                              <p:par>
                                <p:cTn id="51" presetID="24" presetClass="entr" presetSubtype="0" fill="hold" grpId="0" nodeType="afterEffect">
                                  <p:stCondLst>
                                    <p:cond delay="1000"/>
                                  </p:stCondLst>
                                  <p:childTnLst>
                                    <p:set>
                                      <p:cBhvr>
                                        <p:cTn id="52" dur="1" fill="hold">
                                          <p:stCondLst>
                                            <p:cond delay="499"/>
                                          </p:stCondLst>
                                        </p:cTn>
                                        <p:tgtEl>
                                          <p:spTgt spid="88"/>
                                        </p:tgtEl>
                                        <p:attrNameLst>
                                          <p:attrName>style.visibility</p:attrName>
                                        </p:attrNameLst>
                                      </p:cBhvr>
                                      <p:to>
                                        <p:strVal val="visible"/>
                                      </p:to>
                                    </p:set>
                                    <p:anim to="" calcmode="lin" valueType="num">
                                      <p:cBhvr>
                                        <p:cTn id="53" dur="1" fill="hold"/>
                                        <p:tgtEl>
                                          <p:spTgt spid="88"/>
                                        </p:tgtEl>
                                        <p:attrNameLst>
                                          <p:attrName/>
                                        </p:attrNameLst>
                                      </p:cBhvr>
                                    </p:anim>
                                  </p:childTnLst>
                                </p:cTn>
                              </p:par>
                            </p:childTnLst>
                          </p:cTn>
                        </p:par>
                        <p:par>
                          <p:cTn id="54" fill="hold">
                            <p:stCondLst>
                              <p:cond delay="18000"/>
                            </p:stCondLst>
                            <p:childTnLst>
                              <p:par>
                                <p:cTn id="55" presetID="2" presetClass="entr" presetSubtype="4" fill="hold" grpId="0" nodeType="afterEffect">
                                  <p:stCondLst>
                                    <p:cond delay="1000"/>
                                  </p:stCondLst>
                                  <p:childTnLst>
                                    <p:set>
                                      <p:cBhvr>
                                        <p:cTn id="56" dur="1" fill="hold">
                                          <p:stCondLst>
                                            <p:cond delay="0"/>
                                          </p:stCondLst>
                                        </p:cTn>
                                        <p:tgtEl>
                                          <p:spTgt spid="85"/>
                                        </p:tgtEl>
                                        <p:attrNameLst>
                                          <p:attrName>style.visibility</p:attrName>
                                        </p:attrNameLst>
                                      </p:cBhvr>
                                      <p:to>
                                        <p:strVal val="visible"/>
                                      </p:to>
                                    </p:set>
                                    <p:anim calcmode="lin" valueType="num">
                                      <p:cBhvr additive="base">
                                        <p:cTn id="57" dur="500" fill="hold"/>
                                        <p:tgtEl>
                                          <p:spTgt spid="85"/>
                                        </p:tgtEl>
                                        <p:attrNameLst>
                                          <p:attrName>ppt_x</p:attrName>
                                        </p:attrNameLst>
                                      </p:cBhvr>
                                      <p:tavLst>
                                        <p:tav tm="0">
                                          <p:val>
                                            <p:strVal val="#ppt_x"/>
                                          </p:val>
                                        </p:tav>
                                        <p:tav tm="100000">
                                          <p:val>
                                            <p:strVal val="#ppt_x"/>
                                          </p:val>
                                        </p:tav>
                                      </p:tavLst>
                                    </p:anim>
                                    <p:anim calcmode="lin" valueType="num">
                                      <p:cBhvr additive="base">
                                        <p:cTn id="58" dur="500" fill="hold"/>
                                        <p:tgtEl>
                                          <p:spTgt spid="85"/>
                                        </p:tgtEl>
                                        <p:attrNameLst>
                                          <p:attrName>ppt_y</p:attrName>
                                        </p:attrNameLst>
                                      </p:cBhvr>
                                      <p:tavLst>
                                        <p:tav tm="0">
                                          <p:val>
                                            <p:strVal val="1+#ppt_h/2"/>
                                          </p:val>
                                        </p:tav>
                                        <p:tav tm="100000">
                                          <p:val>
                                            <p:strVal val="#ppt_y"/>
                                          </p:val>
                                        </p:tav>
                                      </p:tavLst>
                                    </p:anim>
                                  </p:childTnLst>
                                </p:cTn>
                              </p:par>
                            </p:childTnLst>
                          </p:cTn>
                        </p:par>
                        <p:par>
                          <p:cTn id="59" fill="hold">
                            <p:stCondLst>
                              <p:cond delay="19500"/>
                            </p:stCondLst>
                            <p:childTnLst>
                              <p:par>
                                <p:cTn id="60" presetID="24" presetClass="entr" presetSubtype="0" fill="hold" grpId="0" nodeType="afterEffect">
                                  <p:stCondLst>
                                    <p:cond delay="1000"/>
                                  </p:stCondLst>
                                  <p:childTnLst>
                                    <p:set>
                                      <p:cBhvr>
                                        <p:cTn id="61" dur="1" fill="hold">
                                          <p:stCondLst>
                                            <p:cond delay="499"/>
                                          </p:stCondLst>
                                        </p:cTn>
                                        <p:tgtEl>
                                          <p:spTgt spid="86"/>
                                        </p:tgtEl>
                                        <p:attrNameLst>
                                          <p:attrName>style.visibility</p:attrName>
                                        </p:attrNameLst>
                                      </p:cBhvr>
                                      <p:to>
                                        <p:strVal val="visible"/>
                                      </p:to>
                                    </p:set>
                                    <p:anim to="" calcmode="lin" valueType="num">
                                      <p:cBhvr>
                                        <p:cTn id="62" dur="1" fill="hold"/>
                                        <p:tgtEl>
                                          <p:spTgt spid="86"/>
                                        </p:tgtEl>
                                        <p:attrNameLst>
                                          <p:attrName/>
                                        </p:attrNameLst>
                                      </p:cBhvr>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82" grpId="0" autoUpdateAnimBg="0"/>
      <p:bldP spid="83" grpId="0" autoUpdateAnimBg="0"/>
      <p:bldP spid="84" grpId="0" animBg="1"/>
      <p:bldP spid="85" grpId="0" animBg="1"/>
      <p:bldP spid="86" grpId="0" autoUpdateAnimBg="0"/>
      <p:bldP spid="87" grpId="0" animBg="1"/>
      <p:bldP spid="88" grpId="0" autoUpdateAnimBg="0"/>
      <p:bldP spid="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094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存储体结构图</a:t>
            </a:r>
          </a:p>
        </p:txBody>
      </p:sp>
      <p:grpSp>
        <p:nvGrpSpPr>
          <p:cNvPr id="53" name="Group 4"/>
          <p:cNvGrpSpPr>
            <a:grpSpLocks/>
          </p:cNvGrpSpPr>
          <p:nvPr/>
        </p:nvGrpSpPr>
        <p:grpSpPr bwMode="auto">
          <a:xfrm>
            <a:off x="3590326" y="2642889"/>
            <a:ext cx="4038600" cy="3708400"/>
            <a:chOff x="1584" y="912"/>
            <a:chExt cx="2544" cy="2336"/>
          </a:xfrm>
        </p:grpSpPr>
        <p:sp>
          <p:nvSpPr>
            <p:cNvPr id="54" name="Line 5"/>
            <p:cNvSpPr>
              <a:spLocks noChangeShapeType="1"/>
            </p:cNvSpPr>
            <p:nvPr/>
          </p:nvSpPr>
          <p:spPr bwMode="auto">
            <a:xfrm>
              <a:off x="1584" y="1248"/>
              <a:ext cx="25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5" name="Group 6"/>
            <p:cNvGrpSpPr>
              <a:grpSpLocks/>
            </p:cNvGrpSpPr>
            <p:nvPr/>
          </p:nvGrpSpPr>
          <p:grpSpPr bwMode="auto">
            <a:xfrm>
              <a:off x="1584" y="912"/>
              <a:ext cx="2544" cy="2336"/>
              <a:chOff x="1584" y="912"/>
              <a:chExt cx="2544" cy="2336"/>
            </a:xfrm>
          </p:grpSpPr>
          <p:sp>
            <p:nvSpPr>
              <p:cNvPr id="56" name="Rectangle 7"/>
              <p:cNvSpPr>
                <a:spLocks noChangeArrowheads="1"/>
              </p:cNvSpPr>
              <p:nvPr/>
            </p:nvSpPr>
            <p:spPr bwMode="auto">
              <a:xfrm>
                <a:off x="1584" y="912"/>
                <a:ext cx="2544" cy="233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57" name="Line 8"/>
              <p:cNvSpPr>
                <a:spLocks noChangeShapeType="1"/>
              </p:cNvSpPr>
              <p:nvPr/>
            </p:nvSpPr>
            <p:spPr bwMode="auto">
              <a:xfrm>
                <a:off x="1584" y="1584"/>
                <a:ext cx="25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9"/>
              <p:cNvSpPr>
                <a:spLocks noChangeShapeType="1"/>
              </p:cNvSpPr>
              <p:nvPr/>
            </p:nvSpPr>
            <p:spPr bwMode="auto">
              <a:xfrm>
                <a:off x="1584" y="1920"/>
                <a:ext cx="25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10"/>
              <p:cNvSpPr>
                <a:spLocks noChangeShapeType="1"/>
              </p:cNvSpPr>
              <p:nvPr/>
            </p:nvSpPr>
            <p:spPr bwMode="auto">
              <a:xfrm>
                <a:off x="1584" y="2859"/>
                <a:ext cx="25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0" name="Group 11"/>
              <p:cNvGrpSpPr>
                <a:grpSpLocks/>
              </p:cNvGrpSpPr>
              <p:nvPr/>
            </p:nvGrpSpPr>
            <p:grpSpPr bwMode="auto">
              <a:xfrm>
                <a:off x="1920" y="912"/>
                <a:ext cx="1872" cy="336"/>
                <a:chOff x="1920" y="768"/>
                <a:chExt cx="1872" cy="480"/>
              </a:xfrm>
            </p:grpSpPr>
            <p:sp>
              <p:nvSpPr>
                <p:cNvPr id="61" name="Line 12"/>
                <p:cNvSpPr>
                  <a:spLocks noChangeShapeType="1"/>
                </p:cNvSpPr>
                <p:nvPr/>
              </p:nvSpPr>
              <p:spPr bwMode="auto">
                <a:xfrm>
                  <a:off x="1920" y="768"/>
                  <a:ext cx="0"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13"/>
                <p:cNvSpPr>
                  <a:spLocks noChangeShapeType="1"/>
                </p:cNvSpPr>
                <p:nvPr/>
              </p:nvSpPr>
              <p:spPr bwMode="auto">
                <a:xfrm>
                  <a:off x="2208" y="768"/>
                  <a:ext cx="0"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14"/>
                <p:cNvSpPr>
                  <a:spLocks noChangeShapeType="1"/>
                </p:cNvSpPr>
                <p:nvPr/>
              </p:nvSpPr>
              <p:spPr bwMode="auto">
                <a:xfrm>
                  <a:off x="2496" y="768"/>
                  <a:ext cx="0"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15"/>
                <p:cNvSpPr>
                  <a:spLocks noChangeShapeType="1"/>
                </p:cNvSpPr>
                <p:nvPr/>
              </p:nvSpPr>
              <p:spPr bwMode="auto">
                <a:xfrm>
                  <a:off x="2784" y="768"/>
                  <a:ext cx="0"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16"/>
                <p:cNvSpPr>
                  <a:spLocks noChangeShapeType="1"/>
                </p:cNvSpPr>
                <p:nvPr/>
              </p:nvSpPr>
              <p:spPr bwMode="auto">
                <a:xfrm>
                  <a:off x="3120" y="768"/>
                  <a:ext cx="0"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17"/>
                <p:cNvSpPr>
                  <a:spLocks noChangeShapeType="1"/>
                </p:cNvSpPr>
                <p:nvPr/>
              </p:nvSpPr>
              <p:spPr bwMode="auto">
                <a:xfrm>
                  <a:off x="3456" y="768"/>
                  <a:ext cx="0"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18"/>
                <p:cNvSpPr>
                  <a:spLocks noChangeShapeType="1"/>
                </p:cNvSpPr>
                <p:nvPr/>
              </p:nvSpPr>
              <p:spPr bwMode="auto">
                <a:xfrm>
                  <a:off x="3792" y="768"/>
                  <a:ext cx="0"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68" name="Text Box 22"/>
          <p:cNvSpPr txBox="1">
            <a:spLocks noChangeArrowheads="1"/>
          </p:cNvSpPr>
          <p:nvPr/>
        </p:nvSpPr>
        <p:spPr bwMode="auto">
          <a:xfrm>
            <a:off x="2407366" y="2565226"/>
            <a:ext cx="1206500" cy="3785652"/>
          </a:xfrm>
          <a:prstGeom prst="rect">
            <a:avLst/>
          </a:prstGeom>
          <a:noFill/>
          <a:ln w="3175">
            <a:noFill/>
            <a:miter lim="800000"/>
            <a:headEnd/>
            <a:tailEnd/>
          </a:ln>
          <a:effectLst/>
        </p:spPr>
        <p:txBody>
          <a:bodyPr anchor="ctr">
            <a:spAutoFit/>
            <a:flatTx/>
          </a:bodyPr>
          <a:lstStyle/>
          <a:p>
            <a:pPr algn="ctr" eaLnBrk="1" hangingPunct="1">
              <a:lnSpc>
                <a:spcPct val="130000"/>
              </a:lnSpc>
              <a:spcBef>
                <a:spcPct val="10000"/>
              </a:spcBef>
              <a:spcAft>
                <a:spcPct val="10000"/>
              </a:spcAft>
              <a:defRPr/>
            </a:pPr>
            <a:r>
              <a:rPr kumimoji="1" lang="en-US" altLang="zh-CN" sz="2400" b="1" dirty="0">
                <a:solidFill>
                  <a:schemeClr val="tx2"/>
                </a:solidFill>
                <a:latin typeface="微软雅黑" panose="020B0503020204020204" pitchFamily="34" charset="-122"/>
                <a:ea typeface="微软雅黑" panose="020B0503020204020204" pitchFamily="34" charset="-122"/>
              </a:rPr>
              <a:t>0000H</a:t>
            </a:r>
          </a:p>
          <a:p>
            <a:pPr algn="ctr" eaLnBrk="1" hangingPunct="1">
              <a:lnSpc>
                <a:spcPct val="130000"/>
              </a:lnSpc>
              <a:spcBef>
                <a:spcPct val="10000"/>
              </a:spcBef>
              <a:spcAft>
                <a:spcPct val="10000"/>
              </a:spcAft>
              <a:defRPr/>
            </a:pPr>
            <a:r>
              <a:rPr kumimoji="1" lang="en-US" altLang="zh-CN" sz="2400" b="1" dirty="0">
                <a:solidFill>
                  <a:schemeClr val="tx2"/>
                </a:solidFill>
                <a:latin typeface="微软雅黑" panose="020B0503020204020204" pitchFamily="34" charset="-122"/>
                <a:ea typeface="微软雅黑" panose="020B0503020204020204" pitchFamily="34" charset="-122"/>
              </a:rPr>
              <a:t>0001H</a:t>
            </a:r>
          </a:p>
          <a:p>
            <a:pPr algn="ctr" eaLnBrk="1" hangingPunct="1">
              <a:lnSpc>
                <a:spcPct val="130000"/>
              </a:lnSpc>
              <a:spcBef>
                <a:spcPct val="10000"/>
              </a:spcBef>
              <a:spcAft>
                <a:spcPct val="10000"/>
              </a:spcAft>
              <a:defRPr/>
            </a:pPr>
            <a:r>
              <a:rPr kumimoji="1" lang="en-US" altLang="zh-CN" sz="2400" b="1" dirty="0">
                <a:solidFill>
                  <a:schemeClr val="tx2"/>
                </a:solidFill>
                <a:latin typeface="微软雅黑" panose="020B0503020204020204" pitchFamily="34" charset="-122"/>
                <a:ea typeface="微软雅黑" panose="020B0503020204020204" pitchFamily="34" charset="-122"/>
              </a:rPr>
              <a:t>0002H</a:t>
            </a:r>
          </a:p>
          <a:p>
            <a:pPr algn="ctr" eaLnBrk="1" hangingPunct="1">
              <a:lnSpc>
                <a:spcPct val="130000"/>
              </a:lnSpc>
              <a:defRPr/>
            </a:pPr>
            <a:endParaRPr kumimoji="1" lang="en-US" altLang="zh-CN" sz="2400" b="1" dirty="0">
              <a:solidFill>
                <a:schemeClr val="tx2"/>
              </a:solidFill>
              <a:latin typeface="微软雅黑" panose="020B0503020204020204" pitchFamily="34" charset="-122"/>
              <a:ea typeface="微软雅黑" panose="020B0503020204020204" pitchFamily="34" charset="-122"/>
            </a:endParaRPr>
          </a:p>
          <a:p>
            <a:pPr algn="ctr" eaLnBrk="1" hangingPunct="1">
              <a:lnSpc>
                <a:spcPct val="150000"/>
              </a:lnSpc>
              <a:defRPr/>
            </a:pPr>
            <a:endParaRPr kumimoji="1" lang="en-US" altLang="zh-CN" sz="2400" b="1" dirty="0">
              <a:solidFill>
                <a:schemeClr val="tx2"/>
              </a:solidFill>
              <a:latin typeface="微软雅黑" panose="020B0503020204020204" pitchFamily="34" charset="-122"/>
              <a:ea typeface="微软雅黑" panose="020B0503020204020204" pitchFamily="34" charset="-122"/>
            </a:endParaRPr>
          </a:p>
          <a:p>
            <a:pPr algn="ctr" eaLnBrk="1" hangingPunct="1">
              <a:lnSpc>
                <a:spcPct val="130000"/>
              </a:lnSpc>
              <a:defRPr/>
            </a:pPr>
            <a:endParaRPr kumimoji="1" lang="en-US" altLang="zh-CN" sz="2400" b="1" dirty="0">
              <a:solidFill>
                <a:schemeClr val="tx2"/>
              </a:solidFill>
              <a:latin typeface="微软雅黑" panose="020B0503020204020204" pitchFamily="34" charset="-122"/>
              <a:ea typeface="微软雅黑" panose="020B0503020204020204" pitchFamily="34" charset="-122"/>
            </a:endParaRPr>
          </a:p>
          <a:p>
            <a:pPr algn="ctr" eaLnBrk="1" hangingPunct="1">
              <a:lnSpc>
                <a:spcPct val="130000"/>
              </a:lnSpc>
              <a:spcBef>
                <a:spcPct val="20000"/>
              </a:spcBef>
              <a:defRPr/>
            </a:pPr>
            <a:r>
              <a:rPr kumimoji="1" lang="en-US" altLang="zh-CN" sz="2400" b="1" dirty="0">
                <a:solidFill>
                  <a:schemeClr val="tx2"/>
                </a:solidFill>
                <a:latin typeface="微软雅黑" panose="020B0503020204020204" pitchFamily="34" charset="-122"/>
                <a:ea typeface="微软雅黑" panose="020B0503020204020204" pitchFamily="34" charset="-122"/>
              </a:rPr>
              <a:t>FFFFH</a:t>
            </a:r>
            <a:endParaRPr kumimoji="1" lang="en-US" altLang="zh-CN" sz="24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9" name="AutoShape 24"/>
          <p:cNvSpPr>
            <a:spLocks noChangeArrowheads="1"/>
          </p:cNvSpPr>
          <p:nvPr/>
        </p:nvSpPr>
        <p:spPr bwMode="auto">
          <a:xfrm>
            <a:off x="3437926" y="1685627"/>
            <a:ext cx="1371600" cy="533400"/>
          </a:xfrm>
          <a:prstGeom prst="wedgeRoundRectCallout">
            <a:avLst>
              <a:gd name="adj1" fmla="val -23727"/>
              <a:gd name="adj2" fmla="val 122620"/>
              <a:gd name="adj3" fmla="val 16667"/>
            </a:avLst>
          </a:prstGeom>
          <a:solidFill>
            <a:srgbClr val="000066"/>
          </a:solidFill>
          <a:ln>
            <a:noFill/>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kumimoji="1" lang="zh-CN" altLang="en-US" sz="2400" b="1">
                <a:solidFill>
                  <a:schemeClr val="bg1"/>
                </a:solidFill>
                <a:latin typeface="微软雅黑" panose="020B0503020204020204" pitchFamily="34" charset="-122"/>
                <a:ea typeface="微软雅黑" panose="020B0503020204020204" pitchFamily="34" charset="-122"/>
              </a:rPr>
              <a:t>存储位</a:t>
            </a:r>
          </a:p>
        </p:txBody>
      </p:sp>
      <p:sp>
        <p:nvSpPr>
          <p:cNvPr id="70" name="AutoShape 25"/>
          <p:cNvSpPr>
            <a:spLocks noChangeArrowheads="1"/>
          </p:cNvSpPr>
          <p:nvPr/>
        </p:nvSpPr>
        <p:spPr bwMode="auto">
          <a:xfrm>
            <a:off x="8303840" y="1633239"/>
            <a:ext cx="1752600" cy="990600"/>
          </a:xfrm>
          <a:prstGeom prst="wedgeEllipseCallout">
            <a:avLst>
              <a:gd name="adj1" fmla="val -87981"/>
              <a:gd name="adj2" fmla="val 75183"/>
            </a:avLst>
          </a:prstGeom>
          <a:solidFill>
            <a:srgbClr val="000066"/>
          </a:solidFill>
          <a:ln>
            <a:noFill/>
          </a:ln>
          <a:effectLst>
            <a:prstShdw prst="shdw17" dist="17961" dir="2700000">
              <a:srgbClr val="003D99"/>
            </a:prstShdw>
          </a:effec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eaLnBrk="1" hangingPunct="1">
              <a:spcBef>
                <a:spcPct val="0"/>
              </a:spcBef>
              <a:buClrTx/>
              <a:buFontTx/>
              <a:buNone/>
            </a:pPr>
            <a:r>
              <a:rPr kumimoji="1" lang="zh-CN" altLang="en-US" sz="2000" b="1">
                <a:solidFill>
                  <a:srgbClr val="FFFFFF"/>
                </a:solidFill>
                <a:latin typeface="微软雅黑" panose="020B0503020204020204" pitchFamily="34" charset="-122"/>
                <a:ea typeface="微软雅黑" panose="020B0503020204020204" pitchFamily="34" charset="-122"/>
              </a:rPr>
              <a:t>存储单元</a:t>
            </a:r>
          </a:p>
          <a:p>
            <a:pPr algn="ctr" eaLnBrk="1" hangingPunct="1">
              <a:spcBef>
                <a:spcPct val="0"/>
              </a:spcBef>
              <a:buClrTx/>
              <a:buFontTx/>
              <a:buNone/>
            </a:pPr>
            <a:r>
              <a:rPr kumimoji="1" lang="zh-CN" altLang="en-US" sz="2000" b="1">
                <a:solidFill>
                  <a:srgbClr val="FFFFFF"/>
                </a:solidFill>
                <a:latin typeface="微软雅黑" panose="020B0503020204020204" pitchFamily="34" charset="-122"/>
                <a:ea typeface="微软雅黑" panose="020B0503020204020204" pitchFamily="34" charset="-122"/>
              </a:rPr>
              <a:t>（字节）</a:t>
            </a:r>
            <a:endParaRPr kumimoji="1" lang="zh-CN" altLang="en-US" sz="2000" b="1">
              <a:latin typeface="微软雅黑" panose="020B0503020204020204" pitchFamily="34" charset="-122"/>
              <a:ea typeface="微软雅黑" panose="020B0503020204020204" pitchFamily="34" charset="-122"/>
            </a:endParaRPr>
          </a:p>
        </p:txBody>
      </p:sp>
      <p:sp>
        <p:nvSpPr>
          <p:cNvPr id="71" name="AutoShape 26"/>
          <p:cNvSpPr>
            <a:spLocks/>
          </p:cNvSpPr>
          <p:nvPr/>
        </p:nvSpPr>
        <p:spPr bwMode="auto">
          <a:xfrm>
            <a:off x="7795614" y="2684164"/>
            <a:ext cx="366712" cy="3666714"/>
          </a:xfrm>
          <a:prstGeom prst="rightBrace">
            <a:avLst>
              <a:gd name="adj1" fmla="val 97114"/>
              <a:gd name="adj2" fmla="val 55156"/>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72" name="AutoShape 27"/>
          <p:cNvSpPr>
            <a:spLocks noChangeArrowheads="1"/>
          </p:cNvSpPr>
          <p:nvPr/>
        </p:nvSpPr>
        <p:spPr bwMode="auto">
          <a:xfrm>
            <a:off x="8384774" y="3970039"/>
            <a:ext cx="1295400" cy="558800"/>
          </a:xfrm>
          <a:prstGeom prst="wedgeRoundRectCallout">
            <a:avLst>
              <a:gd name="adj1" fmla="val -69361"/>
              <a:gd name="adj2" fmla="val 110509"/>
              <a:gd name="adj3" fmla="val 16667"/>
            </a:avLst>
          </a:prstGeom>
          <a:solidFill>
            <a:schemeClr val="accent1">
              <a:lumMod val="40000"/>
              <a:lumOff val="60000"/>
            </a:schemeClr>
          </a:solidFill>
          <a:ln w="3175">
            <a:noFill/>
            <a:miter lim="800000"/>
            <a:headEnd/>
            <a:tailEnd/>
          </a:ln>
          <a:effectLst>
            <a:prstShdw prst="shdw17" dist="17961" dir="2700000">
              <a:schemeClr val="folHlink">
                <a:gamma/>
                <a:shade val="60000"/>
                <a:invGamma/>
              </a:schemeClr>
            </a:prstShdw>
          </a:effectLst>
        </p:spPr>
        <p:txBody>
          <a:bodyPr wrap="none" anchor="ctr"/>
          <a:lstStyle/>
          <a:p>
            <a:pPr algn="ctr" eaLnBrk="1" hangingPunct="1">
              <a:defRPr/>
            </a:pPr>
            <a:r>
              <a:rPr kumimoji="1" lang="zh-CN" altLang="en-US" sz="2400" b="1">
                <a:latin typeface="微软雅黑" panose="020B0503020204020204" pitchFamily="34" charset="-122"/>
                <a:ea typeface="微软雅黑" panose="020B0503020204020204" pitchFamily="34" charset="-122"/>
              </a:rPr>
              <a:t>存储体</a:t>
            </a:r>
          </a:p>
        </p:txBody>
      </p:sp>
      <p:sp>
        <p:nvSpPr>
          <p:cNvPr id="73" name="矩形 72"/>
          <p:cNvSpPr/>
          <p:nvPr/>
        </p:nvSpPr>
        <p:spPr bwMode="auto">
          <a:xfrm>
            <a:off x="3572545" y="2633364"/>
            <a:ext cx="4056381" cy="552450"/>
          </a:xfrm>
          <a:prstGeom prst="rect">
            <a:avLst/>
          </a:prstGeom>
          <a:noFill/>
          <a:ln w="19050" cap="flat" cmpd="sng" algn="ctr">
            <a:solidFill>
              <a:srgbClr val="FF0000"/>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zh-CN" altLang="en-US" sz="2400">
              <a:latin typeface="Times New Roman" pitchFamily="18" charset="0"/>
            </a:endParaRPr>
          </a:p>
        </p:txBody>
      </p:sp>
      <p:sp>
        <p:nvSpPr>
          <p:cNvPr id="74" name="TextBox 4"/>
          <p:cNvSpPr txBox="1"/>
          <p:nvPr/>
        </p:nvSpPr>
        <p:spPr>
          <a:xfrm>
            <a:off x="1827718" y="2679557"/>
            <a:ext cx="432048"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存储单元地址</a:t>
            </a:r>
          </a:p>
        </p:txBody>
      </p:sp>
      <p:cxnSp>
        <p:nvCxnSpPr>
          <p:cNvPr id="75" name="直接箭头连接符 74"/>
          <p:cNvCxnSpPr/>
          <p:nvPr/>
        </p:nvCxnSpPr>
        <p:spPr bwMode="auto">
          <a:xfrm>
            <a:off x="2259766" y="2909589"/>
            <a:ext cx="235834" cy="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620182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3746538"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高速缓冲存储器（</a:t>
            </a:r>
            <a:r>
              <a:rPr lang="en-US" altLang="zh-CN" sz="2400" b="1" dirty="0">
                <a:solidFill>
                  <a:srgbClr val="C00000"/>
                </a:solidFill>
                <a:latin typeface="黑体" panose="02010609060101010101" pitchFamily="49" charset="-122"/>
                <a:ea typeface="黑体" panose="02010609060101010101" pitchFamily="49" charset="-122"/>
              </a:rPr>
              <a:t>Cache</a:t>
            </a:r>
            <a:r>
              <a:rPr lang="zh-CN" altLang="en-US" sz="2400" b="1" dirty="0">
                <a:solidFill>
                  <a:srgbClr val="C00000"/>
                </a:solidFill>
                <a:latin typeface="黑体" panose="02010609060101010101" pitchFamily="49" charset="-122"/>
                <a:ea typeface="黑体" panose="02010609060101010101" pitchFamily="49" charset="-122"/>
              </a:rPr>
              <a:t>）</a:t>
            </a:r>
          </a:p>
        </p:txBody>
      </p:sp>
      <p:sp>
        <p:nvSpPr>
          <p:cNvPr id="28" name="内容占位符 2"/>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由静态存储芯片（</a:t>
            </a:r>
            <a:r>
              <a:rPr lang="en-US" altLang="zh-CN" dirty="0" smtClean="0"/>
              <a:t>SRAM</a:t>
            </a:r>
            <a:r>
              <a:rPr lang="zh-CN" altLang="en-US" dirty="0" smtClean="0"/>
              <a:t>）组成，存取速度高于内存（</a:t>
            </a:r>
            <a:r>
              <a:rPr lang="en-US" altLang="zh-CN" dirty="0" smtClean="0"/>
              <a:t>DRAM</a:t>
            </a:r>
            <a:r>
              <a:rPr lang="zh-CN" altLang="en-US" dirty="0" smtClean="0"/>
              <a:t>）</a:t>
            </a:r>
            <a:endParaRPr lang="en-US" altLang="zh-CN" dirty="0" smtClean="0"/>
          </a:p>
          <a:p>
            <a:pPr lvl="1"/>
            <a:r>
              <a:rPr lang="zh-CN" altLang="en-US" dirty="0" smtClean="0"/>
              <a:t>主要性能指标：命中率</a:t>
            </a:r>
            <a:endParaRPr lang="zh-CN" altLang="en-US" dirty="0"/>
          </a:p>
        </p:txBody>
      </p:sp>
      <p:grpSp>
        <p:nvGrpSpPr>
          <p:cNvPr id="29" name="Group 5"/>
          <p:cNvGrpSpPr>
            <a:grpSpLocks/>
          </p:cNvGrpSpPr>
          <p:nvPr/>
        </p:nvGrpSpPr>
        <p:grpSpPr bwMode="auto">
          <a:xfrm>
            <a:off x="2783632" y="3407300"/>
            <a:ext cx="5747484" cy="2541981"/>
            <a:chOff x="5330" y="4728"/>
            <a:chExt cx="3100" cy="1045"/>
          </a:xfrm>
        </p:grpSpPr>
        <p:sp>
          <p:nvSpPr>
            <p:cNvPr id="30" name="Text Box 6"/>
            <p:cNvSpPr txBox="1">
              <a:spLocks noChangeArrowheads="1"/>
            </p:cNvSpPr>
            <p:nvPr/>
          </p:nvSpPr>
          <p:spPr bwMode="auto">
            <a:xfrm>
              <a:off x="5330" y="4818"/>
              <a:ext cx="340" cy="9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0800" rIns="0" bIns="10800"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a:lnSpc>
                  <a:spcPct val="96000"/>
                </a:lnSpc>
                <a:spcBef>
                  <a:spcPct val="0"/>
                </a:spcBef>
                <a:buClrTx/>
                <a:buFontTx/>
                <a:buNone/>
              </a:pPr>
              <a:endParaRPr lang="en-US" altLang="zh-CN" sz="2000" b="1">
                <a:latin typeface="微软雅黑" panose="020B0503020204020204" pitchFamily="34" charset="-122"/>
                <a:ea typeface="微软雅黑" panose="020B0503020204020204" pitchFamily="34" charset="-122"/>
              </a:endParaRPr>
            </a:p>
            <a:p>
              <a:pPr algn="ctr">
                <a:lnSpc>
                  <a:spcPct val="96000"/>
                </a:lnSpc>
                <a:spcBef>
                  <a:spcPct val="0"/>
                </a:spcBef>
                <a:buClrTx/>
                <a:buFontTx/>
                <a:buNone/>
              </a:pPr>
              <a:r>
                <a:rPr lang="en-US" altLang="zh-CN" sz="2000" b="1">
                  <a:latin typeface="微软雅黑" panose="020B0503020204020204" pitchFamily="34" charset="-122"/>
                  <a:ea typeface="微软雅黑" panose="020B0503020204020204" pitchFamily="34" charset="-122"/>
                </a:rPr>
                <a:t>CPU</a:t>
              </a:r>
            </a:p>
          </p:txBody>
        </p:sp>
        <p:sp>
          <p:nvSpPr>
            <p:cNvPr id="31" name="Text Box 7"/>
            <p:cNvSpPr txBox="1">
              <a:spLocks noChangeArrowheads="1"/>
            </p:cNvSpPr>
            <p:nvPr/>
          </p:nvSpPr>
          <p:spPr bwMode="auto">
            <a:xfrm>
              <a:off x="6197" y="4728"/>
              <a:ext cx="680" cy="3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a:spcBef>
                  <a:spcPct val="0"/>
                </a:spcBef>
                <a:buClrTx/>
                <a:buFontTx/>
                <a:buNone/>
              </a:pPr>
              <a:r>
                <a:rPr lang="en-US" altLang="zh-CN" sz="2000" b="1">
                  <a:solidFill>
                    <a:srgbClr val="C00000"/>
                  </a:solidFill>
                  <a:latin typeface="微软雅黑" panose="020B0503020204020204" pitchFamily="34" charset="-122"/>
                  <a:ea typeface="微软雅黑" panose="020B0503020204020204" pitchFamily="34" charset="-122"/>
                </a:rPr>
                <a:t>Cache</a:t>
              </a:r>
            </a:p>
          </p:txBody>
        </p:sp>
        <p:grpSp>
          <p:nvGrpSpPr>
            <p:cNvPr id="32" name="Group 8"/>
            <p:cNvGrpSpPr>
              <a:grpSpLocks/>
            </p:cNvGrpSpPr>
            <p:nvPr/>
          </p:nvGrpSpPr>
          <p:grpSpPr bwMode="auto">
            <a:xfrm>
              <a:off x="7415" y="4782"/>
              <a:ext cx="1015" cy="991"/>
              <a:chOff x="6350" y="4353"/>
              <a:chExt cx="1015" cy="991"/>
            </a:xfrm>
          </p:grpSpPr>
          <p:sp>
            <p:nvSpPr>
              <p:cNvPr id="49" name="Text Box 9"/>
              <p:cNvSpPr txBox="1">
                <a:spLocks noChangeArrowheads="1"/>
              </p:cNvSpPr>
              <p:nvPr/>
            </p:nvSpPr>
            <p:spPr bwMode="auto">
              <a:xfrm>
                <a:off x="6350" y="4353"/>
                <a:ext cx="340" cy="99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0800" rIns="0" bIns="10800"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a:lnSpc>
                    <a:spcPct val="72000"/>
                  </a:lnSpc>
                  <a:spcBef>
                    <a:spcPct val="0"/>
                  </a:spcBef>
                  <a:buClrTx/>
                  <a:buFontTx/>
                  <a:buNone/>
                </a:pPr>
                <a:endParaRPr lang="en-US" altLang="zh-CN" sz="2000" b="1">
                  <a:latin typeface="微软雅黑" panose="020B0503020204020204" pitchFamily="34" charset="-122"/>
                  <a:ea typeface="微软雅黑" panose="020B0503020204020204" pitchFamily="34" charset="-122"/>
                </a:endParaRPr>
              </a:p>
              <a:p>
                <a:pPr algn="ctr">
                  <a:lnSpc>
                    <a:spcPct val="64000"/>
                  </a:lnSpc>
                  <a:spcBef>
                    <a:spcPct val="0"/>
                  </a:spcBef>
                  <a:buClrTx/>
                  <a:buFontTx/>
                  <a:buNone/>
                </a:pPr>
                <a:r>
                  <a:rPr lang="zh-CN" altLang="en-US" sz="2000" b="1">
                    <a:latin typeface="微软雅黑" panose="020B0503020204020204" pitchFamily="34" charset="-122"/>
                    <a:ea typeface="微软雅黑" panose="020B0503020204020204" pitchFamily="34" charset="-122"/>
                  </a:rPr>
                  <a:t>主</a:t>
                </a:r>
              </a:p>
              <a:p>
                <a:pPr algn="ctr">
                  <a:lnSpc>
                    <a:spcPct val="64000"/>
                  </a:lnSpc>
                  <a:spcBef>
                    <a:spcPct val="0"/>
                  </a:spcBef>
                  <a:buClrTx/>
                  <a:buFontTx/>
                  <a:buNone/>
                </a:pPr>
                <a:endParaRPr lang="zh-CN" altLang="en-US" sz="2000" b="1">
                  <a:latin typeface="微软雅黑" panose="020B0503020204020204" pitchFamily="34" charset="-122"/>
                  <a:ea typeface="微软雅黑" panose="020B0503020204020204" pitchFamily="34" charset="-122"/>
                </a:endParaRPr>
              </a:p>
              <a:p>
                <a:pPr algn="ctr">
                  <a:lnSpc>
                    <a:spcPct val="64000"/>
                  </a:lnSpc>
                  <a:spcBef>
                    <a:spcPct val="0"/>
                  </a:spcBef>
                  <a:buClrTx/>
                  <a:buFontTx/>
                  <a:buNone/>
                </a:pPr>
                <a:r>
                  <a:rPr lang="zh-CN" altLang="en-US" sz="2000" b="1">
                    <a:latin typeface="微软雅黑" panose="020B0503020204020204" pitchFamily="34" charset="-122"/>
                    <a:ea typeface="微软雅黑" panose="020B0503020204020204" pitchFamily="34" charset="-122"/>
                  </a:rPr>
                  <a:t>存</a:t>
                </a:r>
              </a:p>
              <a:p>
                <a:pPr algn="ctr">
                  <a:lnSpc>
                    <a:spcPct val="64000"/>
                  </a:lnSpc>
                  <a:spcBef>
                    <a:spcPct val="0"/>
                  </a:spcBef>
                  <a:buClrTx/>
                  <a:buFontTx/>
                  <a:buNone/>
                </a:pPr>
                <a:endParaRPr lang="zh-CN" altLang="en-US" sz="2000" b="1">
                  <a:latin typeface="微软雅黑" panose="020B0503020204020204" pitchFamily="34" charset="-122"/>
                  <a:ea typeface="微软雅黑" panose="020B0503020204020204" pitchFamily="34" charset="-122"/>
                </a:endParaRPr>
              </a:p>
              <a:p>
                <a:pPr algn="ctr">
                  <a:lnSpc>
                    <a:spcPct val="64000"/>
                  </a:lnSpc>
                  <a:spcBef>
                    <a:spcPct val="0"/>
                  </a:spcBef>
                  <a:buClrTx/>
                  <a:buFontTx/>
                  <a:buNone/>
                </a:pPr>
                <a:r>
                  <a:rPr lang="zh-CN" altLang="en-US" sz="2000" b="1">
                    <a:latin typeface="微软雅黑" panose="020B0503020204020204" pitchFamily="34" charset="-122"/>
                    <a:ea typeface="微软雅黑" panose="020B0503020204020204" pitchFamily="34" charset="-122"/>
                  </a:rPr>
                  <a:t>储</a:t>
                </a:r>
              </a:p>
              <a:p>
                <a:pPr algn="ctr">
                  <a:lnSpc>
                    <a:spcPct val="64000"/>
                  </a:lnSpc>
                  <a:spcBef>
                    <a:spcPct val="0"/>
                  </a:spcBef>
                  <a:buClrTx/>
                  <a:buFontTx/>
                  <a:buNone/>
                </a:pPr>
                <a:endParaRPr lang="zh-CN" altLang="en-US" sz="2000" b="1">
                  <a:latin typeface="微软雅黑" panose="020B0503020204020204" pitchFamily="34" charset="-122"/>
                  <a:ea typeface="微软雅黑" panose="020B0503020204020204" pitchFamily="34" charset="-122"/>
                </a:endParaRPr>
              </a:p>
              <a:p>
                <a:pPr algn="ctr">
                  <a:lnSpc>
                    <a:spcPct val="64000"/>
                  </a:lnSpc>
                  <a:spcBef>
                    <a:spcPct val="0"/>
                  </a:spcBef>
                  <a:buClrTx/>
                  <a:buFontTx/>
                  <a:buNone/>
                </a:pPr>
                <a:r>
                  <a:rPr lang="zh-CN" altLang="en-US" sz="2000" b="1">
                    <a:latin typeface="微软雅黑" panose="020B0503020204020204" pitchFamily="34" charset="-122"/>
                    <a:ea typeface="微软雅黑" panose="020B0503020204020204" pitchFamily="34" charset="-122"/>
                  </a:rPr>
                  <a:t>器</a:t>
                </a:r>
              </a:p>
            </p:txBody>
          </p:sp>
          <p:sp>
            <p:nvSpPr>
              <p:cNvPr id="50" name="Text Box 10"/>
              <p:cNvSpPr txBox="1">
                <a:spLocks noChangeArrowheads="1"/>
              </p:cNvSpPr>
              <p:nvPr/>
            </p:nvSpPr>
            <p:spPr bwMode="auto">
              <a:xfrm>
                <a:off x="7025" y="4353"/>
                <a:ext cx="340" cy="99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0800" rIns="0" bIns="10800"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ctr">
                  <a:lnSpc>
                    <a:spcPct val="72000"/>
                  </a:lnSpc>
                  <a:spcBef>
                    <a:spcPct val="0"/>
                  </a:spcBef>
                  <a:buClrTx/>
                  <a:buFontTx/>
                  <a:buNone/>
                </a:pPr>
                <a:endParaRPr lang="en-US" altLang="zh-CN" sz="2000" b="1">
                  <a:latin typeface="微软雅黑" panose="020B0503020204020204" pitchFamily="34" charset="-122"/>
                  <a:ea typeface="微软雅黑" panose="020B0503020204020204" pitchFamily="34" charset="-122"/>
                </a:endParaRPr>
              </a:p>
              <a:p>
                <a:pPr algn="ctr">
                  <a:lnSpc>
                    <a:spcPct val="64000"/>
                  </a:lnSpc>
                  <a:spcBef>
                    <a:spcPct val="0"/>
                  </a:spcBef>
                  <a:buClrTx/>
                  <a:buFontTx/>
                  <a:buNone/>
                </a:pPr>
                <a:r>
                  <a:rPr lang="zh-CN" altLang="en-US" sz="2000" b="1">
                    <a:latin typeface="微软雅黑" panose="020B0503020204020204" pitchFamily="34" charset="-122"/>
                    <a:ea typeface="微软雅黑" panose="020B0503020204020204" pitchFamily="34" charset="-122"/>
                  </a:rPr>
                  <a:t>外</a:t>
                </a:r>
              </a:p>
              <a:p>
                <a:pPr algn="ctr">
                  <a:lnSpc>
                    <a:spcPct val="64000"/>
                  </a:lnSpc>
                  <a:spcBef>
                    <a:spcPct val="0"/>
                  </a:spcBef>
                  <a:buClrTx/>
                  <a:buFontTx/>
                  <a:buNone/>
                </a:pPr>
                <a:endParaRPr lang="zh-CN" altLang="en-US" sz="2000" b="1">
                  <a:latin typeface="微软雅黑" panose="020B0503020204020204" pitchFamily="34" charset="-122"/>
                  <a:ea typeface="微软雅黑" panose="020B0503020204020204" pitchFamily="34" charset="-122"/>
                </a:endParaRPr>
              </a:p>
              <a:p>
                <a:pPr algn="ctr">
                  <a:lnSpc>
                    <a:spcPct val="64000"/>
                  </a:lnSpc>
                  <a:spcBef>
                    <a:spcPct val="0"/>
                  </a:spcBef>
                  <a:buClrTx/>
                  <a:buFontTx/>
                  <a:buNone/>
                </a:pPr>
                <a:r>
                  <a:rPr lang="zh-CN" altLang="en-US" sz="2000" b="1">
                    <a:latin typeface="微软雅黑" panose="020B0503020204020204" pitchFamily="34" charset="-122"/>
                    <a:ea typeface="微软雅黑" panose="020B0503020204020204" pitchFamily="34" charset="-122"/>
                  </a:rPr>
                  <a:t>存</a:t>
                </a:r>
              </a:p>
              <a:p>
                <a:pPr algn="ctr">
                  <a:lnSpc>
                    <a:spcPct val="64000"/>
                  </a:lnSpc>
                  <a:spcBef>
                    <a:spcPct val="0"/>
                  </a:spcBef>
                  <a:buClrTx/>
                  <a:buFontTx/>
                  <a:buNone/>
                </a:pPr>
                <a:endParaRPr lang="zh-CN" altLang="en-US" sz="2000" b="1">
                  <a:latin typeface="微软雅黑" panose="020B0503020204020204" pitchFamily="34" charset="-122"/>
                  <a:ea typeface="微软雅黑" panose="020B0503020204020204" pitchFamily="34" charset="-122"/>
                </a:endParaRPr>
              </a:p>
              <a:p>
                <a:pPr algn="ctr">
                  <a:lnSpc>
                    <a:spcPct val="64000"/>
                  </a:lnSpc>
                  <a:spcBef>
                    <a:spcPct val="0"/>
                  </a:spcBef>
                  <a:buClrTx/>
                  <a:buFontTx/>
                  <a:buNone/>
                </a:pPr>
                <a:r>
                  <a:rPr lang="zh-CN" altLang="en-US" sz="2000" b="1">
                    <a:latin typeface="微软雅黑" panose="020B0503020204020204" pitchFamily="34" charset="-122"/>
                    <a:ea typeface="微软雅黑" panose="020B0503020204020204" pitchFamily="34" charset="-122"/>
                  </a:rPr>
                  <a:t>储</a:t>
                </a:r>
              </a:p>
              <a:p>
                <a:pPr algn="ctr">
                  <a:lnSpc>
                    <a:spcPct val="64000"/>
                  </a:lnSpc>
                  <a:spcBef>
                    <a:spcPct val="0"/>
                  </a:spcBef>
                  <a:buClrTx/>
                  <a:buFontTx/>
                  <a:buNone/>
                </a:pPr>
                <a:endParaRPr lang="zh-CN" altLang="en-US" sz="2000" b="1">
                  <a:latin typeface="微软雅黑" panose="020B0503020204020204" pitchFamily="34" charset="-122"/>
                  <a:ea typeface="微软雅黑" panose="020B0503020204020204" pitchFamily="34" charset="-122"/>
                </a:endParaRPr>
              </a:p>
              <a:p>
                <a:pPr algn="ctr">
                  <a:lnSpc>
                    <a:spcPct val="64000"/>
                  </a:lnSpc>
                  <a:spcBef>
                    <a:spcPct val="0"/>
                  </a:spcBef>
                  <a:buClrTx/>
                  <a:buFontTx/>
                  <a:buNone/>
                </a:pPr>
                <a:r>
                  <a:rPr lang="zh-CN" altLang="en-US" sz="2000" b="1">
                    <a:latin typeface="微软雅黑" panose="020B0503020204020204" pitchFamily="34" charset="-122"/>
                    <a:ea typeface="微软雅黑" panose="020B0503020204020204" pitchFamily="34" charset="-122"/>
                  </a:rPr>
                  <a:t>器</a:t>
                </a:r>
              </a:p>
            </p:txBody>
          </p:sp>
          <p:sp>
            <p:nvSpPr>
              <p:cNvPr id="51" name="AutoShape 11"/>
              <p:cNvSpPr>
                <a:spLocks noChangeArrowheads="1"/>
              </p:cNvSpPr>
              <p:nvPr/>
            </p:nvSpPr>
            <p:spPr bwMode="auto">
              <a:xfrm>
                <a:off x="6683" y="4761"/>
                <a:ext cx="340" cy="181"/>
              </a:xfrm>
              <a:prstGeom prst="leftRightArrow">
                <a:avLst>
                  <a:gd name="adj1" fmla="val 50000"/>
                  <a:gd name="adj2" fmla="val 37569"/>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b="1">
                  <a:latin typeface="微软雅黑" panose="020B0503020204020204" pitchFamily="34" charset="-122"/>
                  <a:ea typeface="微软雅黑" panose="020B0503020204020204" pitchFamily="34" charset="-122"/>
                </a:endParaRPr>
              </a:p>
            </p:txBody>
          </p:sp>
        </p:grpSp>
        <p:grpSp>
          <p:nvGrpSpPr>
            <p:cNvPr id="33" name="Group 13"/>
            <p:cNvGrpSpPr>
              <a:grpSpLocks/>
            </p:cNvGrpSpPr>
            <p:nvPr/>
          </p:nvGrpSpPr>
          <p:grpSpPr bwMode="auto">
            <a:xfrm>
              <a:off x="5665" y="5286"/>
              <a:ext cx="1745" cy="181"/>
              <a:chOff x="4375" y="4665"/>
              <a:chExt cx="1745" cy="181"/>
            </a:xfrm>
          </p:grpSpPr>
          <p:sp>
            <p:nvSpPr>
              <p:cNvPr id="44" name="AutoShape 14"/>
              <p:cNvSpPr>
                <a:spLocks noChangeArrowheads="1"/>
              </p:cNvSpPr>
              <p:nvPr/>
            </p:nvSpPr>
            <p:spPr bwMode="auto">
              <a:xfrm>
                <a:off x="5780" y="4665"/>
                <a:ext cx="340" cy="181"/>
              </a:xfrm>
              <a:prstGeom prst="rightArrow">
                <a:avLst>
                  <a:gd name="adj1" fmla="val 50000"/>
                  <a:gd name="adj2" fmla="val 46961"/>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b="1">
                  <a:latin typeface="微软雅黑" panose="020B0503020204020204" pitchFamily="34" charset="-122"/>
                  <a:ea typeface="微软雅黑" panose="020B0503020204020204" pitchFamily="34" charset="-122"/>
                </a:endParaRPr>
              </a:p>
            </p:txBody>
          </p:sp>
          <p:sp>
            <p:nvSpPr>
              <p:cNvPr id="45" name="AutoShape 15"/>
              <p:cNvSpPr>
                <a:spLocks noChangeArrowheads="1"/>
              </p:cNvSpPr>
              <p:nvPr/>
            </p:nvSpPr>
            <p:spPr bwMode="auto">
              <a:xfrm>
                <a:off x="4375" y="4665"/>
                <a:ext cx="340" cy="181"/>
              </a:xfrm>
              <a:prstGeom prst="leftArrow">
                <a:avLst>
                  <a:gd name="adj1" fmla="val 50000"/>
                  <a:gd name="adj2" fmla="val 46961"/>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b="1">
                  <a:latin typeface="微软雅黑" panose="020B0503020204020204" pitchFamily="34" charset="-122"/>
                  <a:ea typeface="微软雅黑" panose="020B0503020204020204" pitchFamily="34" charset="-122"/>
                </a:endParaRPr>
              </a:p>
            </p:txBody>
          </p:sp>
          <p:grpSp>
            <p:nvGrpSpPr>
              <p:cNvPr id="46" name="Group 16"/>
              <p:cNvGrpSpPr>
                <a:grpSpLocks/>
              </p:cNvGrpSpPr>
              <p:nvPr/>
            </p:nvGrpSpPr>
            <p:grpSpPr bwMode="auto">
              <a:xfrm>
                <a:off x="4670" y="4710"/>
                <a:ext cx="1155" cy="90"/>
                <a:chOff x="4670" y="4710"/>
                <a:chExt cx="1155" cy="90"/>
              </a:xfrm>
            </p:grpSpPr>
            <p:sp>
              <p:nvSpPr>
                <p:cNvPr id="47" name="Line 17"/>
                <p:cNvSpPr>
                  <a:spLocks noChangeShapeType="1"/>
                </p:cNvSpPr>
                <p:nvPr/>
              </p:nvSpPr>
              <p:spPr bwMode="auto">
                <a:xfrm>
                  <a:off x="4670" y="4710"/>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微软雅黑" panose="020B0503020204020204" pitchFamily="34" charset="-122"/>
                    <a:ea typeface="微软雅黑" panose="020B0503020204020204" pitchFamily="34" charset="-122"/>
                  </a:endParaRPr>
                </a:p>
              </p:txBody>
            </p:sp>
            <p:sp>
              <p:nvSpPr>
                <p:cNvPr id="48" name="Line 18"/>
                <p:cNvSpPr>
                  <a:spLocks noChangeShapeType="1"/>
                </p:cNvSpPr>
                <p:nvPr/>
              </p:nvSpPr>
              <p:spPr bwMode="auto">
                <a:xfrm>
                  <a:off x="4670" y="4800"/>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微软雅黑" panose="020B0503020204020204" pitchFamily="34" charset="-122"/>
                    <a:ea typeface="微软雅黑" panose="020B0503020204020204" pitchFamily="34" charset="-122"/>
                  </a:endParaRPr>
                </a:p>
              </p:txBody>
            </p:sp>
          </p:grpSp>
        </p:grpSp>
        <p:grpSp>
          <p:nvGrpSpPr>
            <p:cNvPr id="34" name="Group 20"/>
            <p:cNvGrpSpPr>
              <a:grpSpLocks/>
            </p:cNvGrpSpPr>
            <p:nvPr/>
          </p:nvGrpSpPr>
          <p:grpSpPr bwMode="auto">
            <a:xfrm>
              <a:off x="5907" y="4806"/>
              <a:ext cx="283" cy="537"/>
              <a:chOff x="5907" y="4599"/>
              <a:chExt cx="283" cy="537"/>
            </a:xfrm>
          </p:grpSpPr>
          <p:sp>
            <p:nvSpPr>
              <p:cNvPr id="41" name="AutoShape 21"/>
              <p:cNvSpPr>
                <a:spLocks noChangeArrowheads="1"/>
              </p:cNvSpPr>
              <p:nvPr/>
            </p:nvSpPr>
            <p:spPr bwMode="auto">
              <a:xfrm>
                <a:off x="5907" y="4599"/>
                <a:ext cx="283" cy="181"/>
              </a:xfrm>
              <a:prstGeom prst="rightArrow">
                <a:avLst>
                  <a:gd name="adj1" fmla="val 50000"/>
                  <a:gd name="adj2" fmla="val 39088"/>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b="1">
                  <a:latin typeface="微软雅黑" panose="020B0503020204020204" pitchFamily="34" charset="-122"/>
                  <a:ea typeface="微软雅黑" panose="020B0503020204020204" pitchFamily="34" charset="-122"/>
                </a:endParaRPr>
              </a:p>
            </p:txBody>
          </p:sp>
          <p:sp>
            <p:nvSpPr>
              <p:cNvPr id="42" name="Line 22"/>
              <p:cNvSpPr>
                <a:spLocks noChangeShapeType="1"/>
              </p:cNvSpPr>
              <p:nvPr/>
            </p:nvSpPr>
            <p:spPr bwMode="auto">
              <a:xfrm>
                <a:off x="5915" y="4722"/>
                <a:ext cx="0"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微软雅黑" panose="020B0503020204020204" pitchFamily="34" charset="-122"/>
                  <a:ea typeface="微软雅黑" panose="020B0503020204020204" pitchFamily="34" charset="-122"/>
                </a:endParaRPr>
              </a:p>
            </p:txBody>
          </p:sp>
          <p:sp>
            <p:nvSpPr>
              <p:cNvPr id="43" name="Line 23"/>
              <p:cNvSpPr>
                <a:spLocks noChangeShapeType="1"/>
              </p:cNvSpPr>
              <p:nvPr/>
            </p:nvSpPr>
            <p:spPr bwMode="auto">
              <a:xfrm>
                <a:off x="6005" y="4737"/>
                <a:ext cx="0" cy="3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微软雅黑" panose="020B0503020204020204" pitchFamily="34" charset="-122"/>
                  <a:ea typeface="微软雅黑" panose="020B0503020204020204" pitchFamily="34" charset="-122"/>
                </a:endParaRPr>
              </a:p>
            </p:txBody>
          </p:sp>
        </p:grpSp>
        <p:grpSp>
          <p:nvGrpSpPr>
            <p:cNvPr id="35" name="Group 25"/>
            <p:cNvGrpSpPr>
              <a:grpSpLocks/>
            </p:cNvGrpSpPr>
            <p:nvPr/>
          </p:nvGrpSpPr>
          <p:grpSpPr bwMode="auto">
            <a:xfrm>
              <a:off x="6875" y="4803"/>
              <a:ext cx="285" cy="579"/>
              <a:chOff x="5585" y="4182"/>
              <a:chExt cx="285" cy="579"/>
            </a:xfrm>
          </p:grpSpPr>
          <p:grpSp>
            <p:nvGrpSpPr>
              <p:cNvPr id="36" name="Group 26"/>
              <p:cNvGrpSpPr>
                <a:grpSpLocks/>
              </p:cNvGrpSpPr>
              <p:nvPr/>
            </p:nvGrpSpPr>
            <p:grpSpPr bwMode="auto">
              <a:xfrm>
                <a:off x="5585" y="4182"/>
                <a:ext cx="285" cy="533"/>
                <a:chOff x="5585" y="4182"/>
                <a:chExt cx="285" cy="533"/>
              </a:xfrm>
            </p:grpSpPr>
            <p:sp>
              <p:nvSpPr>
                <p:cNvPr id="38" name="AutoShape 27"/>
                <p:cNvSpPr>
                  <a:spLocks noChangeArrowheads="1"/>
                </p:cNvSpPr>
                <p:nvPr/>
              </p:nvSpPr>
              <p:spPr bwMode="auto">
                <a:xfrm>
                  <a:off x="5585" y="4182"/>
                  <a:ext cx="283" cy="181"/>
                </a:xfrm>
                <a:prstGeom prst="leftArrow">
                  <a:avLst>
                    <a:gd name="adj1" fmla="val 50000"/>
                    <a:gd name="adj2" fmla="val 39088"/>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b="1">
                    <a:latin typeface="微软雅黑" panose="020B0503020204020204" pitchFamily="34" charset="-122"/>
                    <a:ea typeface="微软雅黑" panose="020B0503020204020204" pitchFamily="34" charset="-122"/>
                  </a:endParaRPr>
                </a:p>
              </p:txBody>
            </p:sp>
            <p:sp>
              <p:nvSpPr>
                <p:cNvPr id="39" name="Line 28"/>
                <p:cNvSpPr>
                  <a:spLocks noChangeShapeType="1"/>
                </p:cNvSpPr>
                <p:nvPr/>
              </p:nvSpPr>
              <p:spPr bwMode="auto">
                <a:xfrm>
                  <a:off x="5780" y="4323"/>
                  <a:ext cx="0" cy="3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微软雅黑" panose="020B0503020204020204" pitchFamily="34" charset="-122"/>
                    <a:ea typeface="微软雅黑" panose="020B0503020204020204" pitchFamily="34" charset="-122"/>
                  </a:endParaRPr>
                </a:p>
              </p:txBody>
            </p:sp>
            <p:sp>
              <p:nvSpPr>
                <p:cNvPr id="40" name="Line 29"/>
                <p:cNvSpPr>
                  <a:spLocks noChangeShapeType="1"/>
                </p:cNvSpPr>
                <p:nvPr/>
              </p:nvSpPr>
              <p:spPr bwMode="auto">
                <a:xfrm>
                  <a:off x="5870" y="4227"/>
                  <a:ext cx="0" cy="4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b="1">
                    <a:latin typeface="微软雅黑" panose="020B0503020204020204" pitchFamily="34" charset="-122"/>
                    <a:ea typeface="微软雅黑" panose="020B0503020204020204" pitchFamily="34" charset="-122"/>
                  </a:endParaRPr>
                </a:p>
              </p:txBody>
            </p:sp>
          </p:grpSp>
          <p:sp>
            <p:nvSpPr>
              <p:cNvPr id="37" name="Text Box 30"/>
              <p:cNvSpPr txBox="1">
                <a:spLocks noChangeArrowheads="1"/>
              </p:cNvSpPr>
              <p:nvPr/>
            </p:nvSpPr>
            <p:spPr bwMode="auto">
              <a:xfrm>
                <a:off x="5785" y="4302"/>
                <a:ext cx="74" cy="4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a:spcBef>
                    <a:spcPct val="0"/>
                  </a:spcBef>
                  <a:buClrTx/>
                  <a:buFontTx/>
                  <a:buNone/>
                </a:pPr>
                <a:endParaRPr lang="zh-CN" altLang="zh-CN" sz="2000" b="1">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529661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803425"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外存</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622841" y="1501891"/>
            <a:ext cx="685635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latin typeface="微软雅黑" panose="020B0503020204020204" pitchFamily="34" charset="-122"/>
                <a:ea typeface="微软雅黑" panose="020B0503020204020204" pitchFamily="34" charset="-122"/>
              </a:rPr>
              <a:t>外存的主要特征是：非失电地、持久地存储信息。</a:t>
            </a:r>
          </a:p>
          <a:p>
            <a:pPr>
              <a:lnSpc>
                <a:spcPct val="150000"/>
              </a:lnSpc>
            </a:pPr>
            <a:r>
              <a:rPr lang="zh-CN" altLang="en-US" sz="2400" dirty="0" smtClean="0">
                <a:latin typeface="微软雅黑" panose="020B0503020204020204" pitchFamily="34" charset="-122"/>
                <a:ea typeface="微软雅黑" panose="020B0503020204020204" pitchFamily="34" charset="-122"/>
              </a:rPr>
              <a:t>目前广泛使用的外存种类是：</a:t>
            </a:r>
          </a:p>
          <a:p>
            <a:pPr lvl="1">
              <a:lnSpc>
                <a:spcPct val="150000"/>
              </a:lnSpc>
            </a:pPr>
            <a:r>
              <a:rPr lang="zh-CN" altLang="en-US" sz="2000" dirty="0" smtClean="0">
                <a:latin typeface="微软雅黑" panose="020B0503020204020204" pitchFamily="34" charset="-122"/>
                <a:ea typeface="微软雅黑" panose="020B0503020204020204" pitchFamily="34" charset="-122"/>
              </a:rPr>
              <a:t>软盘（</a:t>
            </a:r>
            <a:r>
              <a:rPr lang="en-US" altLang="zh-CN" sz="2000" dirty="0" smtClean="0">
                <a:latin typeface="微软雅黑" panose="020B0503020204020204" pitchFamily="34" charset="-122"/>
                <a:ea typeface="微软雅黑" panose="020B0503020204020204" pitchFamily="34" charset="-122"/>
              </a:rPr>
              <a:t>Floppy disks</a:t>
            </a:r>
            <a:r>
              <a:rPr lang="zh-CN" altLang="en-US" sz="2000" dirty="0" smtClean="0">
                <a:latin typeface="微软雅黑" panose="020B0503020204020204" pitchFamily="34" charset="-122"/>
                <a:ea typeface="微软雅黑" panose="020B0503020204020204" pitchFamily="34" charset="-122"/>
              </a:rPr>
              <a:t>）</a:t>
            </a:r>
          </a:p>
          <a:p>
            <a:pPr lvl="1">
              <a:lnSpc>
                <a:spcPct val="150000"/>
              </a:lnSpc>
            </a:pPr>
            <a:r>
              <a:rPr lang="zh-CN" altLang="en-US" sz="2000" dirty="0" smtClean="0">
                <a:latin typeface="微软雅黑" panose="020B0503020204020204" pitchFamily="34" charset="-122"/>
                <a:ea typeface="微软雅黑" panose="020B0503020204020204" pitchFamily="34" charset="-122"/>
              </a:rPr>
              <a:t>硬盘（</a:t>
            </a:r>
            <a:r>
              <a:rPr lang="en-US" altLang="zh-CN" sz="2000" dirty="0" smtClean="0">
                <a:latin typeface="微软雅黑" panose="020B0503020204020204" pitchFamily="34" charset="-122"/>
                <a:ea typeface="微软雅黑" panose="020B0503020204020204" pitchFamily="34" charset="-122"/>
              </a:rPr>
              <a:t>Hard disks</a:t>
            </a:r>
            <a:r>
              <a:rPr lang="zh-CN" altLang="en-US" sz="2000" dirty="0">
                <a:latin typeface="微软雅黑" panose="020B0503020204020204" pitchFamily="34" charset="-122"/>
                <a:ea typeface="微软雅黑" panose="020B0503020204020204" pitchFamily="34" charset="-122"/>
              </a:rPr>
              <a:t>）：覆盖了磁性物质的金属盘</a:t>
            </a:r>
            <a:r>
              <a:rPr lang="zh-CN" altLang="en-US" sz="2000" dirty="0" smtClean="0">
                <a:latin typeface="微软雅黑" panose="020B0503020204020204" pitchFamily="34" charset="-122"/>
                <a:ea typeface="微软雅黑" panose="020B0503020204020204" pitchFamily="34" charset="-122"/>
              </a:rPr>
              <a:t>片、高速</a:t>
            </a:r>
            <a:r>
              <a:rPr lang="zh-CN" altLang="en-US" sz="2000" dirty="0">
                <a:latin typeface="微软雅黑" panose="020B0503020204020204" pitchFamily="34" charset="-122"/>
                <a:ea typeface="微软雅黑" panose="020B0503020204020204" pitchFamily="34" charset="-122"/>
              </a:rPr>
              <a:t>存取</a:t>
            </a:r>
            <a:r>
              <a:rPr lang="zh-CN" altLang="en-US" sz="2000" dirty="0" smtClean="0">
                <a:latin typeface="微软雅黑" panose="020B0503020204020204" pitchFamily="34" charset="-122"/>
                <a:ea typeface="微软雅黑" panose="020B0503020204020204" pitchFamily="34" charset="-122"/>
              </a:rPr>
              <a:t>数据、大</a:t>
            </a:r>
            <a:r>
              <a:rPr lang="zh-CN" altLang="en-US" sz="2000" dirty="0">
                <a:latin typeface="微软雅黑" panose="020B0503020204020204" pitchFamily="34" charset="-122"/>
                <a:ea typeface="微软雅黑" panose="020B0503020204020204" pitchFamily="34" charset="-122"/>
              </a:rPr>
              <a:t>容量</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1">
              <a:lnSpc>
                <a:spcPct val="150000"/>
              </a:lnSpc>
            </a:pPr>
            <a:r>
              <a:rPr lang="zh-CN" altLang="en-US" sz="2000" dirty="0" smtClean="0">
                <a:latin typeface="微软雅黑" panose="020B0503020204020204" pitchFamily="34" charset="-122"/>
                <a:ea typeface="微软雅黑" panose="020B0503020204020204" pitchFamily="34" charset="-122"/>
              </a:rPr>
              <a:t>光盘（</a:t>
            </a:r>
            <a:r>
              <a:rPr lang="en-US" altLang="zh-CN" sz="2000" dirty="0" smtClean="0">
                <a:latin typeface="微软雅黑" panose="020B0503020204020204" pitchFamily="34" charset="-122"/>
                <a:ea typeface="微软雅黑" panose="020B0503020204020204" pitchFamily="34" charset="-122"/>
              </a:rPr>
              <a:t>Optical disks</a:t>
            </a:r>
            <a:r>
              <a:rPr lang="zh-CN" altLang="en-US" sz="2000" dirty="0" smtClean="0">
                <a:latin typeface="微软雅黑" panose="020B0503020204020204" pitchFamily="34" charset="-122"/>
                <a:ea typeface="微软雅黑" panose="020B0503020204020204" pitchFamily="34" charset="-122"/>
              </a:rPr>
              <a:t>）</a:t>
            </a:r>
          </a:p>
          <a:p>
            <a:pPr lvl="1">
              <a:lnSpc>
                <a:spcPct val="150000"/>
              </a:lnSpc>
            </a:pPr>
            <a:r>
              <a:rPr lang="zh-CN" altLang="en-US" sz="2000" dirty="0" smtClean="0">
                <a:latin typeface="微软雅黑" panose="020B0503020204020204" pitchFamily="34" charset="-122"/>
                <a:ea typeface="微软雅黑" panose="020B0503020204020204" pitchFamily="34" charset="-122"/>
              </a:rPr>
              <a:t>磁带（</a:t>
            </a:r>
            <a:r>
              <a:rPr lang="en-US" altLang="zh-CN" sz="2000" dirty="0" smtClean="0">
                <a:latin typeface="微软雅黑" panose="020B0503020204020204" pitchFamily="34" charset="-122"/>
                <a:ea typeface="微软雅黑" panose="020B0503020204020204" pitchFamily="34" charset="-122"/>
              </a:rPr>
              <a:t>Magnetic tape</a:t>
            </a:r>
            <a:r>
              <a:rPr lang="zh-CN" altLang="en-US" sz="2000" dirty="0" smtClean="0">
                <a:latin typeface="微软雅黑" panose="020B0503020204020204" pitchFamily="34" charset="-122"/>
                <a:ea typeface="微软雅黑" panose="020B0503020204020204" pitchFamily="34" charset="-122"/>
              </a:rPr>
              <a:t>）</a:t>
            </a:r>
          </a:p>
          <a:p>
            <a:pPr lvl="1">
              <a:lnSpc>
                <a:spcPct val="150000"/>
              </a:lnSpc>
            </a:pPr>
            <a:r>
              <a:rPr lang="zh-CN" altLang="en-US" sz="2000" dirty="0" smtClean="0">
                <a:latin typeface="微软雅黑" panose="020B0503020204020204" pitchFamily="34" charset="-122"/>
                <a:ea typeface="微软雅黑" panose="020B0503020204020204" pitchFamily="34" charset="-122"/>
              </a:rPr>
              <a:t>移动闪盘 （</a:t>
            </a:r>
            <a:r>
              <a:rPr lang="en-US" altLang="zh-CN" sz="2000" dirty="0" smtClean="0">
                <a:latin typeface="微软雅黑" panose="020B0503020204020204" pitchFamily="34" charset="-122"/>
                <a:ea typeface="微软雅黑" panose="020B0503020204020204" pitchFamily="34" charset="-122"/>
              </a:rPr>
              <a:t>flash disks</a:t>
            </a:r>
            <a:r>
              <a:rPr lang="zh-CN" altLang="en-US" sz="2000" dirty="0" smtClean="0">
                <a:latin typeface="微软雅黑" panose="020B0503020204020204" pitchFamily="34" charset="-122"/>
                <a:ea typeface="微软雅黑" panose="020B0503020204020204" pitchFamily="34" charset="-122"/>
              </a:rPr>
              <a:t>）</a:t>
            </a:r>
          </a:p>
          <a:p>
            <a:pPr>
              <a:lnSpc>
                <a:spcPct val="150000"/>
              </a:lnSpc>
            </a:pPr>
            <a:endParaRPr lang="zh-CN" altLang="en-US" sz="2400" dirty="0">
              <a:latin typeface="微软雅黑" panose="020B0503020204020204" pitchFamily="34" charset="-122"/>
              <a:ea typeface="微软雅黑" panose="020B0503020204020204" pitchFamily="34" charset="-122"/>
            </a:endParaRPr>
          </a:p>
        </p:txBody>
      </p:sp>
      <p:grpSp>
        <p:nvGrpSpPr>
          <p:cNvPr id="53" name="Group 4"/>
          <p:cNvGrpSpPr>
            <a:grpSpLocks noChangeAspect="1"/>
          </p:cNvGrpSpPr>
          <p:nvPr/>
        </p:nvGrpSpPr>
        <p:grpSpPr bwMode="auto">
          <a:xfrm>
            <a:off x="8467420" y="5017033"/>
            <a:ext cx="1785620" cy="1174750"/>
            <a:chOff x="3107" y="3203"/>
            <a:chExt cx="1406" cy="925"/>
          </a:xfrm>
        </p:grpSpPr>
        <p:pic>
          <p:nvPicPr>
            <p:cNvPr id="54" name="Picture 5" descr="ole92074_06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 y="3203"/>
              <a:ext cx="1406"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6"/>
            <p:cNvSpPr>
              <a:spLocks noChangeArrowheads="1"/>
            </p:cNvSpPr>
            <p:nvPr/>
          </p:nvSpPr>
          <p:spPr bwMode="auto">
            <a:xfrm>
              <a:off x="3107" y="3210"/>
              <a:ext cx="1405" cy="905"/>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56" name="Group 10"/>
          <p:cNvGrpSpPr>
            <a:grpSpLocks noChangeAspect="1"/>
          </p:cNvGrpSpPr>
          <p:nvPr/>
        </p:nvGrpSpPr>
        <p:grpSpPr bwMode="auto">
          <a:xfrm>
            <a:off x="8424861" y="1095596"/>
            <a:ext cx="1781737" cy="1321593"/>
            <a:chOff x="4128" y="1824"/>
            <a:chExt cx="1392" cy="1056"/>
          </a:xfrm>
        </p:grpSpPr>
        <p:pic>
          <p:nvPicPr>
            <p:cNvPr id="57" name="Picture 11" descr="ole92074_06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1825"/>
              <a:ext cx="1392"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12"/>
            <p:cNvSpPr>
              <a:spLocks noChangeArrowheads="1"/>
            </p:cNvSpPr>
            <p:nvPr/>
          </p:nvSpPr>
          <p:spPr bwMode="auto">
            <a:xfrm>
              <a:off x="4128" y="1824"/>
              <a:ext cx="1392" cy="1056"/>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59" name="Group 16"/>
          <p:cNvGrpSpPr>
            <a:grpSpLocks noChangeAspect="1"/>
          </p:cNvGrpSpPr>
          <p:nvPr/>
        </p:nvGrpSpPr>
        <p:grpSpPr bwMode="auto">
          <a:xfrm>
            <a:off x="8287109" y="3191091"/>
            <a:ext cx="2335530" cy="1173480"/>
            <a:chOff x="1008" y="3204"/>
            <a:chExt cx="1839" cy="924"/>
          </a:xfrm>
        </p:grpSpPr>
        <p:pic>
          <p:nvPicPr>
            <p:cNvPr id="60" name="Picture 17"/>
            <p:cNvPicPr>
              <a:picLocks noChangeArrowheads="1"/>
            </p:cNvPicPr>
            <p:nvPr/>
          </p:nvPicPr>
          <p:blipFill>
            <a:blip r:embed="rId5">
              <a:extLst>
                <a:ext uri="{28A0092B-C50C-407E-A947-70E740481C1C}">
                  <a14:useLocalDpi xmlns:a14="http://schemas.microsoft.com/office/drawing/2010/main" val="0"/>
                </a:ext>
              </a:extLst>
            </a:blip>
            <a:srcRect l="1810" t="2330" r="1959" b="560"/>
            <a:stretch>
              <a:fillRect/>
            </a:stretch>
          </p:blipFill>
          <p:spPr bwMode="auto">
            <a:xfrm>
              <a:off x="1008" y="3204"/>
              <a:ext cx="1838" cy="924"/>
            </a:xfrm>
            <a:prstGeom prst="rect">
              <a:avLst/>
            </a:prstGeom>
            <a:solidFill>
              <a:srgbClr val="FFCC66"/>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1" name="Rectangle 18"/>
            <p:cNvSpPr>
              <a:spLocks noChangeArrowheads="1"/>
            </p:cNvSpPr>
            <p:nvPr/>
          </p:nvSpPr>
          <p:spPr bwMode="auto">
            <a:xfrm>
              <a:off x="1008" y="3210"/>
              <a:ext cx="1839" cy="918"/>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sp>
        <p:nvSpPr>
          <p:cNvPr id="62" name="矩形 61"/>
          <p:cNvSpPr/>
          <p:nvPr/>
        </p:nvSpPr>
        <p:spPr>
          <a:xfrm>
            <a:off x="8907416" y="2625803"/>
            <a:ext cx="1202839" cy="369332"/>
          </a:xfrm>
          <a:prstGeom prst="rect">
            <a:avLst/>
          </a:prstGeom>
        </p:spPr>
        <p:txBody>
          <a:bodyPr wrap="square">
            <a:spAutoFit/>
          </a:bodyPr>
          <a:lstStyle/>
          <a:p>
            <a:r>
              <a:rPr lang="zh-CN" altLang="en-US" dirty="0"/>
              <a:t>内部</a:t>
            </a:r>
            <a:r>
              <a:rPr lang="zh-CN" altLang="en-US" dirty="0" smtClean="0"/>
              <a:t>硬盘</a:t>
            </a:r>
            <a:endParaRPr lang="zh-CN" altLang="en-US" dirty="0"/>
          </a:p>
        </p:txBody>
      </p:sp>
      <p:sp>
        <p:nvSpPr>
          <p:cNvPr id="63" name="矩形 62"/>
          <p:cNvSpPr/>
          <p:nvPr/>
        </p:nvSpPr>
        <p:spPr>
          <a:xfrm>
            <a:off x="8765902" y="4458590"/>
            <a:ext cx="1485868" cy="369332"/>
          </a:xfrm>
          <a:prstGeom prst="rect">
            <a:avLst/>
          </a:prstGeom>
        </p:spPr>
        <p:txBody>
          <a:bodyPr wrap="square">
            <a:spAutoFit/>
          </a:bodyPr>
          <a:lstStyle/>
          <a:p>
            <a:r>
              <a:rPr lang="zh-CN" altLang="en-US" dirty="0"/>
              <a:t>可移动</a:t>
            </a:r>
            <a:r>
              <a:rPr lang="zh-CN" altLang="en-US" dirty="0" smtClean="0"/>
              <a:t>硬盘</a:t>
            </a:r>
            <a:endParaRPr lang="zh-CN" altLang="en-US" dirty="0"/>
          </a:p>
        </p:txBody>
      </p:sp>
      <p:sp>
        <p:nvSpPr>
          <p:cNvPr id="64" name="矩形 63"/>
          <p:cNvSpPr/>
          <p:nvPr/>
        </p:nvSpPr>
        <p:spPr>
          <a:xfrm>
            <a:off x="8805597" y="6372302"/>
            <a:ext cx="1107996" cy="369332"/>
          </a:xfrm>
          <a:prstGeom prst="rect">
            <a:avLst/>
          </a:prstGeom>
        </p:spPr>
        <p:txBody>
          <a:bodyPr wrap="none">
            <a:spAutoFit/>
          </a:bodyPr>
          <a:lstStyle/>
          <a:p>
            <a:r>
              <a:rPr lang="zh-CN" altLang="en-US" dirty="0"/>
              <a:t>硬盘</a:t>
            </a:r>
            <a:r>
              <a:rPr lang="zh-CN" altLang="en-US" dirty="0" smtClean="0"/>
              <a:t>盘组</a:t>
            </a:r>
            <a:endParaRPr lang="zh-CN" altLang="en-US" dirty="0"/>
          </a:p>
        </p:txBody>
      </p:sp>
    </p:spTree>
    <p:extLst>
      <p:ext uri="{BB962C8B-B14F-4D97-AF65-F5344CB8AC3E}">
        <p14:creationId xmlns:p14="http://schemas.microsoft.com/office/powerpoint/2010/main" val="300550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up)">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1731564"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内存和外存</a:t>
            </a:r>
          </a:p>
        </p:txBody>
      </p:sp>
      <p:sp>
        <p:nvSpPr>
          <p:cNvPr id="52" name="内容占位符 2"/>
          <p:cNvSpPr txBox="1">
            <a:spLocks/>
          </p:cNvSpPr>
          <p:nvPr/>
        </p:nvSpPr>
        <p:spPr>
          <a:xfrm>
            <a:off x="622841" y="1501891"/>
            <a:ext cx="685635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内存等速存取</a:t>
            </a:r>
          </a:p>
          <a:p>
            <a:pPr>
              <a:lnSpc>
                <a:spcPct val="150000"/>
              </a:lnSpc>
            </a:pPr>
            <a:r>
              <a:rPr lang="zh-CN" altLang="en-US" sz="2400" dirty="0">
                <a:latin typeface="微软雅黑" panose="020B0503020204020204" pitchFamily="34" charset="-122"/>
                <a:ea typeface="微软雅黑" panose="020B0503020204020204" pitchFamily="34" charset="-122"/>
              </a:rPr>
              <a:t>外存数据存取包括寻道和数据传输时间</a:t>
            </a:r>
          </a:p>
          <a:p>
            <a:pPr>
              <a:lnSpc>
                <a:spcPct val="150000"/>
              </a:lnSpc>
            </a:pPr>
            <a:r>
              <a:rPr lang="zh-CN" altLang="en-US" sz="2400" dirty="0">
                <a:latin typeface="微软雅黑" panose="020B0503020204020204" pitchFamily="34" charset="-122"/>
                <a:ea typeface="微软雅黑" panose="020B0503020204020204" pitchFamily="34" charset="-122"/>
              </a:rPr>
              <a:t>外磁盘不能抗震</a:t>
            </a: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计算机速度发展的瓶颈</a:t>
            </a:r>
            <a:r>
              <a:rPr lang="en-US" altLang="zh-CN" sz="2400" dirty="0">
                <a:solidFill>
                  <a:srgbClr val="FF0000"/>
                </a:solidFill>
                <a:latin typeface="微软雅黑" panose="020B0503020204020204" pitchFamily="34" charset="-122"/>
                <a:ea typeface="微软雅黑" panose="020B0503020204020204" pitchFamily="34" charset="-122"/>
              </a:rPr>
              <a:t>-I/O</a:t>
            </a:r>
            <a:r>
              <a:rPr lang="zh-CN" altLang="en-US" sz="2400" dirty="0" smtClean="0">
                <a:solidFill>
                  <a:srgbClr val="FF0000"/>
                </a:solidFill>
                <a:latin typeface="微软雅黑" panose="020B0503020204020204" pitchFamily="34" charset="-122"/>
                <a:ea typeface="微软雅黑" panose="020B0503020204020204" pitchFamily="34" charset="-122"/>
              </a:rPr>
              <a:t>速度</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467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346ED1E-F1C0-48AE-856A-DBFDFE54EB41}"/>
              </a:ext>
            </a:extLst>
          </p:cNvPr>
          <p:cNvSpPr txBox="1"/>
          <p:nvPr/>
        </p:nvSpPr>
        <p:spPr>
          <a:xfrm>
            <a:off x="1514139" y="586285"/>
            <a:ext cx="227874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D374A"/>
                </a:solidFill>
                <a:effectLst/>
                <a:uLnTx/>
                <a:uFillTx/>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目  录</a:t>
            </a:r>
            <a:endParaRPr kumimoji="0" lang="en-US" altLang="zh-CN" sz="5400" b="1" i="0" u="none" strike="noStrike" kern="1200" cap="none" spc="0" normalizeH="0" baseline="0" noProof="0" dirty="0">
              <a:ln>
                <a:noFill/>
              </a:ln>
              <a:solidFill>
                <a:srgbClr val="BD374A"/>
              </a:solidFill>
              <a:effectLst/>
              <a:uLnTx/>
              <a:uFillTx/>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endParaRPr>
          </a:p>
        </p:txBody>
      </p:sp>
      <p:sp>
        <p:nvSpPr>
          <p:cNvPr id="3" name="文本框 2">
            <a:extLst>
              <a:ext uri="{FF2B5EF4-FFF2-40B4-BE49-F238E27FC236}">
                <a16:creationId xmlns:a16="http://schemas.microsoft.com/office/drawing/2014/main" id="{D0E44E1C-6DEB-4697-AD06-D30E85E1B0B3}"/>
              </a:ext>
            </a:extLst>
          </p:cNvPr>
          <p:cNvSpPr txBox="1"/>
          <p:nvPr/>
        </p:nvSpPr>
        <p:spPr>
          <a:xfrm>
            <a:off x="9939706" y="3934832"/>
            <a:ext cx="1507144" cy="1135054"/>
          </a:xfrm>
          <a:prstGeom prst="rect">
            <a:avLst/>
          </a:prstGeom>
          <a:noFill/>
        </p:spPr>
        <p:txBody>
          <a:bodyPr wrap="none" rtlCol="0">
            <a:spAutoFit/>
          </a:bodyPr>
          <a:lstStyle/>
          <a:p>
            <a:pPr lvl="0">
              <a:lnSpc>
                <a:spcPct val="150000"/>
              </a:lnSpc>
            </a:pPr>
            <a:r>
              <a:rPr lang="zh-CN" altLang="en-US" sz="2400" dirty="0">
                <a:solidFill>
                  <a:srgbClr val="FFFFFF"/>
                </a:solidFill>
                <a:latin typeface="Arial" panose="020B0604020202020204" pitchFamily="34" charset="0"/>
                <a:ea typeface="微软雅黑" panose="020B0503020204020204" pitchFamily="34" charset="-122"/>
                <a:sym typeface="Arial" panose="020B0604020202020204" pitchFamily="34" charset="0"/>
              </a:rPr>
              <a:t>崇尚学术 </a:t>
            </a:r>
            <a:endParaRPr lang="en-US" altLang="zh-CN" sz="2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a:p>
            <a:pPr lvl="0">
              <a:lnSpc>
                <a:spcPct val="150000"/>
              </a:lnSpc>
            </a:pPr>
            <a:r>
              <a:rPr lang="zh-CN" altLang="en-US" sz="2400" dirty="0">
                <a:solidFill>
                  <a:srgbClr val="FFFFFF"/>
                </a:solidFill>
                <a:latin typeface="Arial" panose="020B0604020202020204" pitchFamily="34" charset="0"/>
                <a:ea typeface="微软雅黑" panose="020B0503020204020204" pitchFamily="34" charset="-122"/>
                <a:sym typeface="Arial" panose="020B0604020202020204" pitchFamily="34" charset="0"/>
              </a:rPr>
              <a:t>追求卓越</a:t>
            </a:r>
            <a:endParaRPr kumimoji="0" lang="zh-CN" altLang="en-US"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5A0775DC-DE12-431F-A512-6EB1D24B8FEF}"/>
              </a:ext>
            </a:extLst>
          </p:cNvPr>
          <p:cNvSpPr txBox="1"/>
          <p:nvPr/>
        </p:nvSpPr>
        <p:spPr>
          <a:xfrm>
            <a:off x="406101" y="6242116"/>
            <a:ext cx="2558976" cy="377411"/>
          </a:xfrm>
          <a:prstGeom prst="rect">
            <a:avLst/>
          </a:prstGeom>
          <a:noFill/>
        </p:spPr>
        <p:txBody>
          <a:bodyPr wrap="square" rtlCol="0">
            <a:spAutoFit/>
          </a:bodyPr>
          <a:lstStyle/>
          <a:p>
            <a:pPr lvl="0" algn="dist">
              <a:lnSpc>
                <a:spcPct val="150000"/>
              </a:lnSpc>
            </a:pPr>
            <a:r>
              <a:rPr lang="zh-CN" altLang="en-US" sz="1400" dirty="0">
                <a:solidFill>
                  <a:srgbClr val="BD374A"/>
                </a:solidFill>
                <a:latin typeface="Arial" panose="020B0604020202020204" pitchFamily="34" charset="0"/>
                <a:ea typeface="微软雅黑" panose="020B0503020204020204" pitchFamily="34" charset="-122"/>
                <a:sym typeface="Arial" panose="020B0604020202020204" pitchFamily="34" charset="0"/>
              </a:rPr>
              <a:t>厚德 求真 砺学 笃行</a:t>
            </a:r>
            <a:endParaRPr kumimoji="0" lang="zh-CN" altLang="en-US" sz="1400" b="0" i="0" u="none" strike="noStrike" kern="1200" cap="none" spc="0" normalizeH="0" baseline="0" noProof="0" dirty="0">
              <a:ln>
                <a:noFill/>
              </a:ln>
              <a:solidFill>
                <a:srgbClr val="BD374A"/>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a:extLst>
              <a:ext uri="{FF2B5EF4-FFF2-40B4-BE49-F238E27FC236}">
                <a16:creationId xmlns:a16="http://schemas.microsoft.com/office/drawing/2014/main" id="{60BB3C92-D644-4D42-95B1-2A2A57FA3843}"/>
              </a:ext>
            </a:extLst>
          </p:cNvPr>
          <p:cNvGrpSpPr/>
          <p:nvPr/>
        </p:nvGrpSpPr>
        <p:grpSpPr>
          <a:xfrm>
            <a:off x="1681989" y="2208743"/>
            <a:ext cx="4735901" cy="677108"/>
            <a:chOff x="6474039" y="1478704"/>
            <a:chExt cx="3715818" cy="566159"/>
          </a:xfrm>
        </p:grpSpPr>
        <p:sp>
          <p:nvSpPr>
            <p:cNvPr id="6" name="文本占位符 2">
              <a:extLst>
                <a:ext uri="{FF2B5EF4-FFF2-40B4-BE49-F238E27FC236}">
                  <a16:creationId xmlns:a16="http://schemas.microsoft.com/office/drawing/2014/main" id="{439D4EFB-1EB6-4CEE-B0E3-025A448DC859}"/>
                </a:ext>
              </a:extLst>
            </p:cNvPr>
            <p:cNvSpPr txBox="1">
              <a:spLocks/>
            </p:cNvSpPr>
            <p:nvPr/>
          </p:nvSpPr>
          <p:spPr>
            <a:xfrm>
              <a:off x="7628437" y="1543970"/>
              <a:ext cx="2561420" cy="370380"/>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zh-CN" altLang="en-US" sz="4000" kern="0" dirty="0" smtClean="0">
                  <a:solidFill>
                    <a:schemeClr val="tx1">
                      <a:lumMod val="75000"/>
                      <a:lumOff val="25000"/>
                    </a:schemeClr>
                  </a:solidFill>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冯</a:t>
              </a:r>
              <a:r>
                <a:rPr lang="en-US" altLang="zh-CN" sz="4000" kern="0" dirty="0" smtClean="0">
                  <a:solidFill>
                    <a:schemeClr val="tx1">
                      <a:lumMod val="75000"/>
                      <a:lumOff val="25000"/>
                    </a:schemeClr>
                  </a:solidFill>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a:t>
              </a:r>
              <a:r>
                <a:rPr lang="zh-CN" altLang="en-US" sz="4000" kern="0" dirty="0" smtClean="0">
                  <a:solidFill>
                    <a:schemeClr val="tx1">
                      <a:lumMod val="75000"/>
                      <a:lumOff val="25000"/>
                    </a:schemeClr>
                  </a:solidFill>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诺依曼结构</a:t>
              </a:r>
              <a:endParaRPr lang="zh-CN" altLang="en-US" sz="4000" kern="0" dirty="0">
                <a:solidFill>
                  <a:schemeClr val="tx1">
                    <a:lumMod val="75000"/>
                    <a:lumOff val="25000"/>
                  </a:schemeClr>
                </a:solidFill>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endParaRPr>
            </a:p>
          </p:txBody>
        </p:sp>
        <p:sp>
          <p:nvSpPr>
            <p:cNvPr id="7" name="文本占位符 2">
              <a:extLst>
                <a:ext uri="{FF2B5EF4-FFF2-40B4-BE49-F238E27FC236}">
                  <a16:creationId xmlns:a16="http://schemas.microsoft.com/office/drawing/2014/main" id="{5F19F06E-7F42-4251-8CF4-F7DDD7CD9678}"/>
                </a:ext>
              </a:extLst>
            </p:cNvPr>
            <p:cNvSpPr txBox="1">
              <a:spLocks/>
            </p:cNvSpPr>
            <p:nvPr/>
          </p:nvSpPr>
          <p:spPr>
            <a:xfrm>
              <a:off x="6474039" y="1478704"/>
              <a:ext cx="586352" cy="566159"/>
            </a:xfrm>
            <a:prstGeom prst="rect">
              <a:avLst/>
            </a:prstGeom>
          </p:spPr>
          <p:txBody>
            <a:bodyPr wrap="square" lIns="0" tIns="0" rIns="0" bIns="0" anchor="ctr" anchorCtr="0">
              <a:sp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4400" b="0" i="0" u="none" strike="noStrike" kern="1200" cap="none" spc="0" normalizeH="0" baseline="0" noProof="0" dirty="0">
                  <a:ln>
                    <a:noFill/>
                  </a:ln>
                  <a:solidFill>
                    <a:srgbClr val="BD374A"/>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kumimoji="0" lang="zh-CN" altLang="en-US" sz="4400" b="0" i="0" u="none" strike="noStrike" kern="1200" cap="none" spc="0" normalizeH="0" baseline="0" noProof="0" dirty="0">
                <a:ln>
                  <a:noFill/>
                </a:ln>
                <a:solidFill>
                  <a:srgbClr val="BD374A"/>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cxnSp>
          <p:nvCxnSpPr>
            <p:cNvPr id="8" name="直接连接符 7">
              <a:extLst>
                <a:ext uri="{FF2B5EF4-FFF2-40B4-BE49-F238E27FC236}">
                  <a16:creationId xmlns:a16="http://schemas.microsoft.com/office/drawing/2014/main" id="{BAD72384-E9F0-41B7-8B64-A80BDA419C5A}"/>
                </a:ext>
              </a:extLst>
            </p:cNvPr>
            <p:cNvCxnSpPr>
              <a:cxnSpLocks/>
            </p:cNvCxnSpPr>
            <p:nvPr/>
          </p:nvCxnSpPr>
          <p:spPr>
            <a:xfrm>
              <a:off x="7265788" y="1484784"/>
              <a:ext cx="0" cy="486000"/>
            </a:xfrm>
            <a:prstGeom prst="line">
              <a:avLst/>
            </a:prstGeom>
            <a:noFill/>
            <a:ln w="12700" cap="flat" cmpd="sng" algn="ctr">
              <a:solidFill>
                <a:srgbClr val="C00000"/>
              </a:solidFill>
              <a:prstDash val="solid"/>
              <a:miter lim="800000"/>
            </a:ln>
            <a:effectLst/>
          </p:spPr>
        </p:cxnSp>
      </p:grpSp>
      <p:pic>
        <p:nvPicPr>
          <p:cNvPr id="9" name="图片 8">
            <a:extLst>
              <a:ext uri="{FF2B5EF4-FFF2-40B4-BE49-F238E27FC236}">
                <a16:creationId xmlns:a16="http://schemas.microsoft.com/office/drawing/2014/main" id="{0C70B3B3-4658-4E8D-8F45-A28C94A63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5343" y="1094238"/>
            <a:ext cx="2085036" cy="2080572"/>
          </a:xfrm>
          <a:prstGeom prst="rect">
            <a:avLst/>
          </a:prstGeom>
        </p:spPr>
      </p:pic>
      <p:grpSp>
        <p:nvGrpSpPr>
          <p:cNvPr id="14" name="组合 13">
            <a:extLst>
              <a:ext uri="{FF2B5EF4-FFF2-40B4-BE49-F238E27FC236}">
                <a16:creationId xmlns:a16="http://schemas.microsoft.com/office/drawing/2014/main" id="{A604C9AD-965D-4AA7-A8CC-92F0012F0B87}"/>
              </a:ext>
            </a:extLst>
          </p:cNvPr>
          <p:cNvGrpSpPr/>
          <p:nvPr/>
        </p:nvGrpSpPr>
        <p:grpSpPr>
          <a:xfrm>
            <a:off x="1681989" y="3491737"/>
            <a:ext cx="5130327" cy="677108"/>
            <a:chOff x="6474039" y="1478704"/>
            <a:chExt cx="3591378" cy="566158"/>
          </a:xfrm>
        </p:grpSpPr>
        <p:sp>
          <p:nvSpPr>
            <p:cNvPr id="15" name="文本占位符 2">
              <a:extLst>
                <a:ext uri="{FF2B5EF4-FFF2-40B4-BE49-F238E27FC236}">
                  <a16:creationId xmlns:a16="http://schemas.microsoft.com/office/drawing/2014/main" id="{44747817-C226-47D3-A416-96249F117FA2}"/>
                </a:ext>
              </a:extLst>
            </p:cNvPr>
            <p:cNvSpPr txBox="1">
              <a:spLocks/>
            </p:cNvSpPr>
            <p:nvPr/>
          </p:nvSpPr>
          <p:spPr>
            <a:xfrm>
              <a:off x="7503997" y="1552750"/>
              <a:ext cx="2561420" cy="370380"/>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zh-CN" altLang="en-US" sz="4000" kern="0" dirty="0" smtClean="0">
                  <a:solidFill>
                    <a:schemeClr val="tx1">
                      <a:lumMod val="75000"/>
                      <a:lumOff val="25000"/>
                    </a:schemeClr>
                  </a:solidFill>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计算机</a:t>
              </a:r>
              <a:r>
                <a:rPr lang="zh-CN" altLang="en-US" sz="4000" kern="0" dirty="0">
                  <a:solidFill>
                    <a:schemeClr val="tx1">
                      <a:lumMod val="75000"/>
                      <a:lumOff val="25000"/>
                    </a:schemeClr>
                  </a:solidFill>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硬件</a:t>
              </a:r>
              <a:endParaRPr kumimoji="0" lang="zh-CN" altLang="en-US" sz="40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endParaRPr>
            </a:p>
          </p:txBody>
        </p:sp>
        <p:sp>
          <p:nvSpPr>
            <p:cNvPr id="16" name="文本占位符 2">
              <a:extLst>
                <a:ext uri="{FF2B5EF4-FFF2-40B4-BE49-F238E27FC236}">
                  <a16:creationId xmlns:a16="http://schemas.microsoft.com/office/drawing/2014/main" id="{97E41F51-8B15-4F3D-91D7-AE7E494C5E02}"/>
                </a:ext>
              </a:extLst>
            </p:cNvPr>
            <p:cNvSpPr txBox="1">
              <a:spLocks/>
            </p:cNvSpPr>
            <p:nvPr/>
          </p:nvSpPr>
          <p:spPr>
            <a:xfrm>
              <a:off x="6474039" y="1478704"/>
              <a:ext cx="586352" cy="566158"/>
            </a:xfrm>
            <a:prstGeom prst="rect">
              <a:avLst/>
            </a:prstGeom>
          </p:spPr>
          <p:txBody>
            <a:bodyPr wrap="square" lIns="0" tIns="0" rIns="0" bIns="0" anchor="ctr" anchorCtr="0">
              <a:sp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4400" b="0" i="0" u="none" strike="noStrike" kern="1200" cap="none" spc="0" normalizeH="0" baseline="0" noProof="0" dirty="0">
                  <a:ln>
                    <a:noFill/>
                  </a:ln>
                  <a:solidFill>
                    <a:srgbClr val="BD374A"/>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kumimoji="0" lang="zh-CN" altLang="en-US" sz="4400" b="0" i="0" u="none" strike="noStrike" kern="1200" cap="none" spc="0" normalizeH="0" baseline="0" noProof="0" dirty="0">
                <a:ln>
                  <a:noFill/>
                </a:ln>
                <a:solidFill>
                  <a:srgbClr val="BD374A"/>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cxnSp>
          <p:nvCxnSpPr>
            <p:cNvPr id="17" name="直接连接符 16">
              <a:extLst>
                <a:ext uri="{FF2B5EF4-FFF2-40B4-BE49-F238E27FC236}">
                  <a16:creationId xmlns:a16="http://schemas.microsoft.com/office/drawing/2014/main" id="{8BD1BED7-A3CF-4780-9098-D5A279C6D207}"/>
                </a:ext>
              </a:extLst>
            </p:cNvPr>
            <p:cNvCxnSpPr>
              <a:cxnSpLocks/>
            </p:cNvCxnSpPr>
            <p:nvPr/>
          </p:nvCxnSpPr>
          <p:spPr>
            <a:xfrm>
              <a:off x="7180438" y="1484784"/>
              <a:ext cx="0" cy="486000"/>
            </a:xfrm>
            <a:prstGeom prst="line">
              <a:avLst/>
            </a:prstGeom>
            <a:noFill/>
            <a:ln w="12700" cap="flat" cmpd="sng" algn="ctr">
              <a:solidFill>
                <a:srgbClr val="C00000"/>
              </a:solidFill>
              <a:prstDash val="solid"/>
              <a:miter lim="800000"/>
            </a:ln>
            <a:effectLst/>
          </p:spPr>
        </p:cxnSp>
      </p:grpSp>
      <p:sp>
        <p:nvSpPr>
          <p:cNvPr id="18" name="矩形 17">
            <a:extLst>
              <a:ext uri="{FF2B5EF4-FFF2-40B4-BE49-F238E27FC236}">
                <a16:creationId xmlns:a16="http://schemas.microsoft.com/office/drawing/2014/main" id="{4705A98F-0760-48A5-B032-C92478C62725}"/>
              </a:ext>
            </a:extLst>
          </p:cNvPr>
          <p:cNvSpPr/>
          <p:nvPr/>
        </p:nvSpPr>
        <p:spPr>
          <a:xfrm>
            <a:off x="9056917" y="0"/>
            <a:ext cx="3135083" cy="6858000"/>
          </a:xfrm>
          <a:prstGeom prst="rect">
            <a:avLst/>
          </a:prstGeom>
          <a:gradFill flip="none" rotWithShape="1">
            <a:gsLst>
              <a:gs pos="57000">
                <a:srgbClr val="BD374A">
                  <a:alpha val="95000"/>
                </a:srgbClr>
              </a:gs>
              <a:gs pos="0">
                <a:srgbClr val="BD374A">
                  <a:alpha val="80000"/>
                </a:srgbClr>
              </a:gs>
              <a:gs pos="100000">
                <a:srgbClr val="BD374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0B62A829-F91A-4F2D-8CA7-D18FAC2D4ED7}"/>
              </a:ext>
            </a:extLst>
          </p:cNvPr>
          <p:cNvSpPr txBox="1"/>
          <p:nvPr/>
        </p:nvSpPr>
        <p:spPr>
          <a:xfrm>
            <a:off x="10092106" y="4087232"/>
            <a:ext cx="1507144" cy="1135054"/>
          </a:xfrm>
          <a:prstGeom prst="rect">
            <a:avLst/>
          </a:prstGeom>
          <a:noFill/>
        </p:spPr>
        <p:txBody>
          <a:bodyPr wrap="none" rtlCol="0">
            <a:spAutoFit/>
          </a:bodyPr>
          <a:lstStyle/>
          <a:p>
            <a:pPr lvl="0">
              <a:lnSpc>
                <a:spcPct val="150000"/>
              </a:lnSpc>
            </a:pPr>
            <a:r>
              <a:rPr lang="zh-CN" altLang="en-US" sz="2400" dirty="0">
                <a:solidFill>
                  <a:srgbClr val="FFFFFF"/>
                </a:solidFill>
                <a:latin typeface="Arial" panose="020B0604020202020204" pitchFamily="34" charset="0"/>
                <a:ea typeface="微软雅黑" panose="020B0503020204020204" pitchFamily="34" charset="-122"/>
                <a:sym typeface="Arial" panose="020B0604020202020204" pitchFamily="34" charset="0"/>
              </a:rPr>
              <a:t>崇尚学术 </a:t>
            </a:r>
            <a:endParaRPr lang="en-US" altLang="zh-CN" sz="2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a:p>
            <a:pPr lvl="0">
              <a:lnSpc>
                <a:spcPct val="150000"/>
              </a:lnSpc>
            </a:pPr>
            <a:r>
              <a:rPr lang="zh-CN" altLang="en-US" sz="2400" dirty="0">
                <a:solidFill>
                  <a:srgbClr val="FFFFFF"/>
                </a:solidFill>
                <a:latin typeface="Arial" panose="020B0604020202020204" pitchFamily="34" charset="0"/>
                <a:ea typeface="微软雅黑" panose="020B0503020204020204" pitchFamily="34" charset="-122"/>
                <a:sym typeface="Arial" panose="020B0604020202020204" pitchFamily="34" charset="0"/>
              </a:rPr>
              <a:t>追求卓越</a:t>
            </a:r>
            <a:endParaRPr kumimoji="0" lang="zh-CN" altLang="en-US"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a:extLst>
              <a:ext uri="{FF2B5EF4-FFF2-40B4-BE49-F238E27FC236}">
                <a16:creationId xmlns:a16="http://schemas.microsoft.com/office/drawing/2014/main" id="{F2C1DB3C-5CED-40E0-861C-A1614230E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7743" y="1246638"/>
            <a:ext cx="2085036" cy="2080572"/>
          </a:xfrm>
          <a:prstGeom prst="rect">
            <a:avLst/>
          </a:prstGeom>
        </p:spPr>
      </p:pic>
      <p:grpSp>
        <p:nvGrpSpPr>
          <p:cNvPr id="19" name="组合 18">
            <a:extLst>
              <a:ext uri="{FF2B5EF4-FFF2-40B4-BE49-F238E27FC236}">
                <a16:creationId xmlns:a16="http://schemas.microsoft.com/office/drawing/2014/main" id="{A604C9AD-965D-4AA7-A8CC-92F0012F0B87}"/>
              </a:ext>
            </a:extLst>
          </p:cNvPr>
          <p:cNvGrpSpPr/>
          <p:nvPr/>
        </p:nvGrpSpPr>
        <p:grpSpPr>
          <a:xfrm>
            <a:off x="1681989" y="4774730"/>
            <a:ext cx="5820246" cy="677108"/>
            <a:chOff x="6474039" y="1478704"/>
            <a:chExt cx="4566608" cy="566158"/>
          </a:xfrm>
        </p:grpSpPr>
        <p:sp>
          <p:nvSpPr>
            <p:cNvPr id="22" name="文本占位符 2">
              <a:extLst>
                <a:ext uri="{FF2B5EF4-FFF2-40B4-BE49-F238E27FC236}">
                  <a16:creationId xmlns:a16="http://schemas.microsoft.com/office/drawing/2014/main" id="{44747817-C226-47D3-A416-96249F117FA2}"/>
                </a:ext>
              </a:extLst>
            </p:cNvPr>
            <p:cNvSpPr txBox="1">
              <a:spLocks/>
            </p:cNvSpPr>
            <p:nvPr/>
          </p:nvSpPr>
          <p:spPr>
            <a:xfrm>
              <a:off x="7628437" y="1543970"/>
              <a:ext cx="3412210" cy="370380"/>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4000" b="0" i="0" u="none" strike="noStrike" kern="0" cap="none" spc="0" normalizeH="0" baseline="0" noProof="0" dirty="0" smtClean="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rPr>
                <a:t>计算机软件</a:t>
              </a:r>
              <a:endParaRPr kumimoji="0" lang="zh-CN" altLang="en-US" sz="4000" b="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阿里巴巴普惠体 Heavy" panose="00020600040101010101" pitchFamily="18" charset="-122"/>
                <a:sym typeface="Arial" panose="020B0604020202020204" pitchFamily="34" charset="0"/>
              </a:endParaRPr>
            </a:p>
          </p:txBody>
        </p:sp>
        <p:sp>
          <p:nvSpPr>
            <p:cNvPr id="23" name="文本占位符 2">
              <a:extLst>
                <a:ext uri="{FF2B5EF4-FFF2-40B4-BE49-F238E27FC236}">
                  <a16:creationId xmlns:a16="http://schemas.microsoft.com/office/drawing/2014/main" id="{97E41F51-8B15-4F3D-91D7-AE7E494C5E02}"/>
                </a:ext>
              </a:extLst>
            </p:cNvPr>
            <p:cNvSpPr txBox="1">
              <a:spLocks/>
            </p:cNvSpPr>
            <p:nvPr/>
          </p:nvSpPr>
          <p:spPr>
            <a:xfrm>
              <a:off x="6474039" y="1478704"/>
              <a:ext cx="586352" cy="566158"/>
            </a:xfrm>
            <a:prstGeom prst="rect">
              <a:avLst/>
            </a:prstGeom>
          </p:spPr>
          <p:txBody>
            <a:bodyPr wrap="square" lIns="0" tIns="0" rIns="0" bIns="0" anchor="ctr" anchorCtr="0">
              <a:sp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CN" sz="4400" b="0" i="0" u="none" strike="noStrike" kern="1200" cap="none" spc="0" normalizeH="0" baseline="0" noProof="0" dirty="0">
                  <a:ln>
                    <a:noFill/>
                  </a:ln>
                  <a:solidFill>
                    <a:srgbClr val="BD374A"/>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kumimoji="0" lang="zh-CN" altLang="en-US" sz="4400" b="0" i="0" u="none" strike="noStrike" kern="1200" cap="none" spc="0" normalizeH="0" baseline="0" noProof="0" dirty="0">
                <a:ln>
                  <a:noFill/>
                </a:ln>
                <a:solidFill>
                  <a:srgbClr val="BD374A"/>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cxnSp>
          <p:nvCxnSpPr>
            <p:cNvPr id="24" name="直接连接符 23">
              <a:extLst>
                <a:ext uri="{FF2B5EF4-FFF2-40B4-BE49-F238E27FC236}">
                  <a16:creationId xmlns:a16="http://schemas.microsoft.com/office/drawing/2014/main" id="{8BD1BED7-A3CF-4780-9098-D5A279C6D207}"/>
                </a:ext>
              </a:extLst>
            </p:cNvPr>
            <p:cNvCxnSpPr>
              <a:cxnSpLocks/>
            </p:cNvCxnSpPr>
            <p:nvPr/>
          </p:nvCxnSpPr>
          <p:spPr>
            <a:xfrm>
              <a:off x="7265788" y="1484784"/>
              <a:ext cx="0" cy="486000"/>
            </a:xfrm>
            <a:prstGeom prst="line">
              <a:avLst/>
            </a:prstGeom>
            <a:noFill/>
            <a:ln w="12700" cap="flat" cmpd="sng" algn="ctr">
              <a:solidFill>
                <a:srgbClr val="C00000"/>
              </a:solidFill>
              <a:prstDash val="solid"/>
              <a:miter lim="800000"/>
            </a:ln>
            <a:effectLst/>
          </p:spPr>
        </p:cxnSp>
      </p:grpSp>
    </p:spTree>
    <p:extLst>
      <p:ext uri="{BB962C8B-B14F-4D97-AF65-F5344CB8AC3E}">
        <p14:creationId xmlns:p14="http://schemas.microsoft.com/office/powerpoint/2010/main" val="179676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1422184"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存储容量</a:t>
            </a:r>
          </a:p>
        </p:txBody>
      </p:sp>
      <p:sp>
        <p:nvSpPr>
          <p:cNvPr id="52" name="内容占位符 2"/>
          <p:cNvSpPr txBox="1">
            <a:spLocks/>
          </p:cNvSpPr>
          <p:nvPr/>
        </p:nvSpPr>
        <p:spPr>
          <a:xfrm>
            <a:off x="622841" y="1501891"/>
            <a:ext cx="1088335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在图灵机中，带的长度是无限的。但是，真实的计算机存储容量（相当于图灵机中带的长度）总是有限的。</a:t>
            </a:r>
          </a:p>
          <a:p>
            <a:pPr>
              <a:lnSpc>
                <a:spcPct val="150000"/>
              </a:lnSpc>
            </a:pPr>
            <a:r>
              <a:rPr lang="zh-CN" altLang="en-US" sz="2400" dirty="0">
                <a:latin typeface="微软雅黑" panose="020B0503020204020204" pitchFamily="34" charset="-122"/>
                <a:ea typeface="微软雅黑" panose="020B0503020204020204" pitchFamily="34" charset="-122"/>
              </a:rPr>
              <a:t>计算机的字长可能不同，为便于比较，需用与字长无关的单位来表示计算机的存储容量，即字节。常用的表示单位是：</a:t>
            </a:r>
          </a:p>
          <a:p>
            <a:pPr>
              <a:lnSpc>
                <a:spcPct val="150000"/>
              </a:lnSpc>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Bytes)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Kilobytes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Megabytes</a:t>
            </a:r>
            <a:r>
              <a:rPr lang="zh-CN" altLang="en-US" sz="2400" dirty="0">
                <a:latin typeface="微软雅黑" panose="020B0503020204020204" pitchFamily="34" charset="-122"/>
                <a:ea typeface="微软雅黑" panose="020B0503020204020204" pitchFamily="34" charset="-122"/>
              </a:rPr>
              <a:t>，汉语读作 “兆”）、</a:t>
            </a:r>
            <a:r>
              <a:rPr lang="en-US" altLang="zh-CN" sz="2400" dirty="0">
                <a:latin typeface="微软雅黑" panose="020B0503020204020204" pitchFamily="34" charset="-122"/>
                <a:ea typeface="微软雅黑" panose="020B0503020204020204" pitchFamily="34" charset="-122"/>
              </a:rPr>
              <a:t>GB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Gigabytes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Terabytes</a:t>
            </a:r>
            <a:r>
              <a:rPr lang="zh-CN" altLang="en-US" sz="24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BAC34630-F029-4889-8089-D1D46DFA263D}"/>
              </a:ext>
            </a:extLst>
          </p:cNvPr>
          <p:cNvSpPr txBox="1"/>
          <p:nvPr/>
        </p:nvSpPr>
        <p:spPr>
          <a:xfrm>
            <a:off x="2408800" y="5191509"/>
            <a:ext cx="6610015" cy="1323439"/>
          </a:xfrm>
          <a:prstGeom prst="rect">
            <a:avLst/>
          </a:prstGeom>
          <a:noFill/>
        </p:spPr>
        <p:txBody>
          <a:bodyPr wrap="none" rtlCol="0">
            <a:spAutoFit/>
          </a:bodyPr>
          <a:lstStyle/>
          <a:p>
            <a:pPr>
              <a:defRPr/>
            </a:pP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1KB = 1024 B    = 2</a:t>
            </a:r>
            <a:r>
              <a:rPr lang="en-US" altLang="zh-CN" sz="2000" baseline="30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bytes≈10</a:t>
            </a:r>
            <a:r>
              <a:rPr lang="en-US" altLang="zh-CN" sz="2000" baseline="30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bytes  </a:t>
            </a:r>
            <a:r>
              <a:rPr lang="zh-CN" altLang="en-US"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（千字节）</a:t>
            </a:r>
            <a:endPar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r>
              <a:rPr lang="zh-CN"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 = 1024 KB  = 2</a:t>
            </a:r>
            <a:r>
              <a:rPr lang="en-US" altLang="zh-CN" sz="2000" baseline="30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bytes≈10</a:t>
            </a:r>
            <a:r>
              <a:rPr lang="en-US" altLang="zh-CN" sz="2000" baseline="30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bytes  </a:t>
            </a:r>
            <a:r>
              <a:rPr lang="zh-CN" altLang="en-US"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（百万字节）</a:t>
            </a:r>
            <a:endPar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r>
              <a:rPr lang="zh-CN"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GB = 1024 MB = 2</a:t>
            </a:r>
            <a:r>
              <a:rPr lang="en-US" altLang="zh-CN" sz="2000" baseline="30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bytes≈10</a:t>
            </a:r>
            <a:r>
              <a:rPr lang="en-US" altLang="zh-CN" sz="2000" baseline="30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bytes  </a:t>
            </a:r>
            <a:r>
              <a:rPr lang="zh-CN" altLang="en-US"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（十亿字节）</a:t>
            </a:r>
            <a:endPar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r>
              <a:rPr lang="zh-CN"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TB  = 1024 GB = 2</a:t>
            </a:r>
            <a:r>
              <a:rPr lang="en-US" altLang="zh-CN" sz="2000" baseline="30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bytes≈10</a:t>
            </a:r>
            <a:r>
              <a:rPr lang="en-US" altLang="zh-CN" sz="2000" baseline="30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r>
              <a:rPr lang="en-US"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bytes</a:t>
            </a:r>
            <a:r>
              <a:rPr lang="zh-CN" altLang="en-US"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（万亿字节）</a:t>
            </a:r>
            <a:endParaRPr lang="zh-CN" altLang="zh-CN" sz="20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21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803425"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主板</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622841" y="1501891"/>
            <a:ext cx="1088335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RAM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ROM </a:t>
            </a:r>
            <a:r>
              <a:rPr lang="zh-CN" altLang="en-US" sz="2400" dirty="0">
                <a:latin typeface="微软雅黑" panose="020B0503020204020204" pitchFamily="34" charset="-122"/>
                <a:ea typeface="微软雅黑" panose="020B0503020204020204" pitchFamily="34" charset="-122"/>
              </a:rPr>
              <a:t>被安装在一块电路板上，它通常称为主板（ </a:t>
            </a:r>
            <a:r>
              <a:rPr lang="en-US" altLang="zh-CN" sz="2400" dirty="0">
                <a:latin typeface="微软雅黑" panose="020B0503020204020204" pitchFamily="34" charset="-122"/>
                <a:ea typeface="微软雅黑" panose="020B0503020204020204" pitchFamily="34" charset="-122"/>
              </a:rPr>
              <a:t>Motherboard</a:t>
            </a:r>
            <a:r>
              <a:rPr lang="zh-CN" altLang="en-US" sz="2400" dirty="0">
                <a:latin typeface="微软雅黑" panose="020B0503020204020204" pitchFamily="34" charset="-122"/>
                <a:ea typeface="微软雅黑" panose="020B0503020204020204" pitchFamily="34" charset="-122"/>
              </a:rPr>
              <a:t>）或系统板（</a:t>
            </a:r>
            <a:r>
              <a:rPr lang="en-US" altLang="zh-CN" sz="2400" dirty="0">
                <a:latin typeface="微软雅黑" panose="020B0503020204020204" pitchFamily="34" charset="-122"/>
                <a:ea typeface="微软雅黑" panose="020B0503020204020204" pitchFamily="34" charset="-122"/>
              </a:rPr>
              <a:t>System board</a:t>
            </a:r>
            <a:r>
              <a:rPr lang="zh-CN" altLang="en-US" sz="2400" dirty="0">
                <a:latin typeface="微软雅黑" panose="020B0503020204020204" pitchFamily="34" charset="-122"/>
                <a:ea typeface="微软雅黑" panose="020B0503020204020204" pitchFamily="34" charset="-122"/>
              </a:rPr>
              <a:t>）</a:t>
            </a:r>
          </a:p>
        </p:txBody>
      </p:sp>
      <p:grpSp>
        <p:nvGrpSpPr>
          <p:cNvPr id="9" name="组合 8"/>
          <p:cNvGrpSpPr/>
          <p:nvPr/>
        </p:nvGrpSpPr>
        <p:grpSpPr>
          <a:xfrm>
            <a:off x="1847529" y="2708920"/>
            <a:ext cx="7889875" cy="3719778"/>
            <a:chOff x="1017588" y="2958835"/>
            <a:chExt cx="7889875" cy="3719778"/>
          </a:xfrm>
        </p:grpSpPr>
        <p:graphicFrame>
          <p:nvGraphicFramePr>
            <p:cNvPr id="10" name="Object 4"/>
            <p:cNvGraphicFramePr>
              <a:graphicFrameLocks noChangeAspect="1"/>
            </p:cNvGraphicFramePr>
            <p:nvPr>
              <p:extLst/>
            </p:nvPr>
          </p:nvGraphicFramePr>
          <p:xfrm>
            <a:off x="2627982" y="2958835"/>
            <a:ext cx="4930106" cy="3719778"/>
          </p:xfrm>
          <a:graphic>
            <a:graphicData uri="http://schemas.openxmlformats.org/presentationml/2006/ole">
              <mc:AlternateContent xmlns:mc="http://schemas.openxmlformats.org/markup-compatibility/2006">
                <mc:Choice xmlns:v="urn:schemas-microsoft-com:vml" Requires="v">
                  <p:oleObj spid="_x0000_s4125" name="BMP 图象" r:id="rId4" imgW="4772691" imgH="3600000" progId="Paint.Picture">
                    <p:embed/>
                  </p:oleObj>
                </mc:Choice>
                <mc:Fallback>
                  <p:oleObj name="BMP 图象" r:id="rId4" imgW="4772691" imgH="3600000" progId="Paint.Picture">
                    <p:embed/>
                    <p:pic>
                      <p:nvPicPr>
                        <p:cNvPr id="1116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982" y="2958835"/>
                          <a:ext cx="4930106" cy="3719778"/>
                        </a:xfrm>
                        <a:prstGeom prst="rect">
                          <a:avLst/>
                        </a:prstGeom>
                        <a:noFill/>
                        <a:ln>
                          <a:noFill/>
                        </a:ln>
                        <a:effectLst/>
                      </p:spPr>
                    </p:pic>
                  </p:oleObj>
                </mc:Fallback>
              </mc:AlternateContent>
            </a:graphicData>
          </a:graphic>
        </p:graphicFrame>
        <p:grpSp>
          <p:nvGrpSpPr>
            <p:cNvPr id="11" name="Group 5"/>
            <p:cNvGrpSpPr>
              <a:grpSpLocks/>
            </p:cNvGrpSpPr>
            <p:nvPr/>
          </p:nvGrpSpPr>
          <p:grpSpPr bwMode="auto">
            <a:xfrm>
              <a:off x="6238875" y="3886200"/>
              <a:ext cx="2668588" cy="1600200"/>
              <a:chOff x="3930" y="2448"/>
              <a:chExt cx="1681" cy="1008"/>
            </a:xfrm>
          </p:grpSpPr>
          <p:sp>
            <p:nvSpPr>
              <p:cNvPr id="18" name="Text Box 6"/>
              <p:cNvSpPr txBox="1">
                <a:spLocks noChangeArrowheads="1"/>
              </p:cNvSpPr>
              <p:nvPr/>
            </p:nvSpPr>
            <p:spPr bwMode="auto">
              <a:xfrm>
                <a:off x="5000" y="2448"/>
                <a:ext cx="611" cy="646"/>
              </a:xfrm>
              <a:prstGeom prst="rect">
                <a:avLst/>
              </a:prstGeom>
              <a:noFill/>
              <a:ln w="19050"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a:solidFill>
                      <a:srgbClr val="C00000"/>
                    </a:solidFill>
                    <a:latin typeface="微软雅黑" panose="020B0503020204020204" pitchFamily="34" charset="-122"/>
                    <a:ea typeface="微软雅黑" panose="020B0503020204020204" pitchFamily="34" charset="-122"/>
                  </a:rPr>
                  <a:t>带有散</a:t>
                </a:r>
              </a:p>
              <a:p>
                <a:pPr eaLnBrk="1" hangingPunct="1">
                  <a:spcBef>
                    <a:spcPct val="0"/>
                  </a:spcBef>
                  <a:buClrTx/>
                  <a:buFontTx/>
                  <a:buNone/>
                </a:pPr>
                <a:r>
                  <a:rPr lang="zh-CN" altLang="en-US" sz="2000">
                    <a:solidFill>
                      <a:srgbClr val="C00000"/>
                    </a:solidFill>
                    <a:latin typeface="微软雅黑" panose="020B0503020204020204" pitchFamily="34" charset="-122"/>
                    <a:ea typeface="微软雅黑" panose="020B0503020204020204" pitchFamily="34" charset="-122"/>
                  </a:rPr>
                  <a:t>热风扇</a:t>
                </a:r>
              </a:p>
              <a:p>
                <a:pPr eaLnBrk="1" hangingPunct="1">
                  <a:spcBef>
                    <a:spcPct val="0"/>
                  </a:spcBef>
                  <a:buClrTx/>
                  <a:buFontTx/>
                  <a:buNone/>
                </a:pPr>
                <a:r>
                  <a:rPr lang="zh-CN" altLang="en-US" sz="2000">
                    <a:solidFill>
                      <a:srgbClr val="C00000"/>
                    </a:solidFill>
                    <a:latin typeface="微软雅黑" panose="020B0503020204020204" pitchFamily="34" charset="-122"/>
                    <a:ea typeface="微软雅黑" panose="020B0503020204020204" pitchFamily="34" charset="-122"/>
                  </a:rPr>
                  <a:t>的</a:t>
                </a:r>
                <a:r>
                  <a:rPr lang="en-US" altLang="zh-CN" sz="2000">
                    <a:solidFill>
                      <a:srgbClr val="C00000"/>
                    </a:solidFill>
                    <a:latin typeface="微软雅黑" panose="020B0503020204020204" pitchFamily="34" charset="-122"/>
                    <a:ea typeface="微软雅黑" panose="020B0503020204020204" pitchFamily="34" charset="-122"/>
                  </a:rPr>
                  <a:t>CPU</a:t>
                </a:r>
              </a:p>
            </p:txBody>
          </p:sp>
          <p:sp>
            <p:nvSpPr>
              <p:cNvPr id="19" name="Line 7"/>
              <p:cNvSpPr>
                <a:spLocks noChangeShapeType="1"/>
              </p:cNvSpPr>
              <p:nvPr/>
            </p:nvSpPr>
            <p:spPr bwMode="auto">
              <a:xfrm>
                <a:off x="5040" y="3072"/>
                <a:ext cx="528"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 name="Line 8"/>
              <p:cNvSpPr>
                <a:spLocks noChangeShapeType="1"/>
              </p:cNvSpPr>
              <p:nvPr/>
            </p:nvSpPr>
            <p:spPr bwMode="auto">
              <a:xfrm flipV="1">
                <a:off x="3930" y="3072"/>
                <a:ext cx="1110" cy="38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2" name="Group 9"/>
            <p:cNvGrpSpPr>
              <a:grpSpLocks/>
            </p:cNvGrpSpPr>
            <p:nvPr/>
          </p:nvGrpSpPr>
          <p:grpSpPr bwMode="auto">
            <a:xfrm>
              <a:off x="1017588" y="4911726"/>
              <a:ext cx="3192463" cy="955675"/>
              <a:chOff x="637" y="3099"/>
              <a:chExt cx="2011" cy="602"/>
            </a:xfrm>
          </p:grpSpPr>
          <p:sp>
            <p:nvSpPr>
              <p:cNvPr id="16" name="Text Box 10"/>
              <p:cNvSpPr txBox="1">
                <a:spLocks noChangeArrowheads="1"/>
              </p:cNvSpPr>
              <p:nvPr/>
            </p:nvSpPr>
            <p:spPr bwMode="auto">
              <a:xfrm>
                <a:off x="637" y="3099"/>
                <a:ext cx="493" cy="25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en-US" altLang="zh-CN" sz="2000">
                    <a:solidFill>
                      <a:srgbClr val="C00000"/>
                    </a:solidFill>
                    <a:latin typeface="微软雅黑" panose="020B0503020204020204" pitchFamily="34" charset="-122"/>
                    <a:ea typeface="微软雅黑" panose="020B0503020204020204" pitchFamily="34" charset="-122"/>
                  </a:rPr>
                  <a:t>RAM</a:t>
                </a:r>
              </a:p>
            </p:txBody>
          </p:sp>
          <p:sp>
            <p:nvSpPr>
              <p:cNvPr id="17" name="Line 11"/>
              <p:cNvSpPr>
                <a:spLocks noChangeShapeType="1"/>
              </p:cNvSpPr>
              <p:nvPr/>
            </p:nvSpPr>
            <p:spPr bwMode="auto">
              <a:xfrm>
                <a:off x="1112" y="3269"/>
                <a:ext cx="1536" cy="43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3" name="Group 26"/>
            <p:cNvGrpSpPr>
              <a:grpSpLocks/>
            </p:cNvGrpSpPr>
            <p:nvPr/>
          </p:nvGrpSpPr>
          <p:grpSpPr bwMode="auto">
            <a:xfrm>
              <a:off x="1025525" y="3284536"/>
              <a:ext cx="3743325" cy="568325"/>
              <a:chOff x="600" y="2091"/>
              <a:chExt cx="2358" cy="358"/>
            </a:xfrm>
          </p:grpSpPr>
          <p:sp>
            <p:nvSpPr>
              <p:cNvPr id="14" name="Text Box 23"/>
              <p:cNvSpPr txBox="1">
                <a:spLocks noChangeArrowheads="1"/>
              </p:cNvSpPr>
              <p:nvPr/>
            </p:nvSpPr>
            <p:spPr bwMode="auto">
              <a:xfrm>
                <a:off x="600" y="2197"/>
                <a:ext cx="508" cy="25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en-US" altLang="zh-CN" sz="2000">
                    <a:solidFill>
                      <a:srgbClr val="C00000"/>
                    </a:solidFill>
                    <a:latin typeface="微软雅黑" panose="020B0503020204020204" pitchFamily="34" charset="-122"/>
                    <a:ea typeface="微软雅黑" panose="020B0503020204020204" pitchFamily="34" charset="-122"/>
                  </a:rPr>
                  <a:t>ROM</a:t>
                </a:r>
              </a:p>
            </p:txBody>
          </p:sp>
          <p:sp>
            <p:nvSpPr>
              <p:cNvPr id="15" name="Line 24"/>
              <p:cNvSpPr>
                <a:spLocks noChangeShapeType="1"/>
              </p:cNvSpPr>
              <p:nvPr/>
            </p:nvSpPr>
            <p:spPr bwMode="auto">
              <a:xfrm flipV="1">
                <a:off x="1093" y="2091"/>
                <a:ext cx="1865" cy="237"/>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4008987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96908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计算机内部的信息流</a:t>
            </a:r>
          </a:p>
        </p:txBody>
      </p:sp>
      <p:sp>
        <p:nvSpPr>
          <p:cNvPr id="52" name="内容占位符 2"/>
          <p:cNvSpPr txBox="1">
            <a:spLocks/>
          </p:cNvSpPr>
          <p:nvPr/>
        </p:nvSpPr>
        <p:spPr>
          <a:xfrm>
            <a:off x="622841" y="1501891"/>
            <a:ext cx="1088335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RAM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ROM</a:t>
            </a:r>
            <a:r>
              <a:rPr lang="zh-CN" altLang="en-US" sz="2400" dirty="0">
                <a:latin typeface="微软雅黑" panose="020B0503020204020204" pitchFamily="34" charset="-122"/>
                <a:ea typeface="微软雅黑" panose="020B0503020204020204" pitchFamily="34" charset="-122"/>
              </a:rPr>
              <a:t>、外存之间的信息流动</a:t>
            </a:r>
          </a:p>
        </p:txBody>
      </p:sp>
      <p:grpSp>
        <p:nvGrpSpPr>
          <p:cNvPr id="21" name="Group 4"/>
          <p:cNvGrpSpPr>
            <a:grpSpLocks/>
          </p:cNvGrpSpPr>
          <p:nvPr/>
        </p:nvGrpSpPr>
        <p:grpSpPr bwMode="auto">
          <a:xfrm>
            <a:off x="2377076" y="2982753"/>
            <a:ext cx="6477000" cy="3352800"/>
            <a:chOff x="960" y="1584"/>
            <a:chExt cx="4080" cy="2112"/>
          </a:xfrm>
        </p:grpSpPr>
        <p:grpSp>
          <p:nvGrpSpPr>
            <p:cNvPr id="22" name="Group 5"/>
            <p:cNvGrpSpPr>
              <a:grpSpLocks/>
            </p:cNvGrpSpPr>
            <p:nvPr/>
          </p:nvGrpSpPr>
          <p:grpSpPr bwMode="auto">
            <a:xfrm>
              <a:off x="960" y="1584"/>
              <a:ext cx="3922" cy="2112"/>
              <a:chOff x="576" y="1440"/>
              <a:chExt cx="3922" cy="2112"/>
            </a:xfrm>
          </p:grpSpPr>
          <p:pic>
            <p:nvPicPr>
              <p:cNvPr id="31" name="Picture 6" descr="P41-Memory2"/>
              <p:cNvPicPr>
                <a:picLocks noChangeAspect="1" noChangeArrowheads="1"/>
              </p:cNvPicPr>
              <p:nvPr/>
            </p:nvPicPr>
            <p:blipFill>
              <a:blip r:embed="rId3">
                <a:extLst>
                  <a:ext uri="{28A0092B-C50C-407E-A947-70E740481C1C}">
                    <a14:useLocalDpi xmlns:a14="http://schemas.microsoft.com/office/drawing/2010/main" val="0"/>
                  </a:ext>
                </a:extLst>
              </a:blip>
              <a:srcRect l="4283" r="7343" b="22040"/>
              <a:stretch>
                <a:fillRect/>
              </a:stretch>
            </p:blipFill>
            <p:spPr bwMode="auto">
              <a:xfrm>
                <a:off x="578" y="1440"/>
                <a:ext cx="3917" cy="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7"/>
              <p:cNvSpPr>
                <a:spLocks noChangeArrowheads="1"/>
              </p:cNvSpPr>
              <p:nvPr/>
            </p:nvSpPr>
            <p:spPr bwMode="auto">
              <a:xfrm>
                <a:off x="576" y="1440"/>
                <a:ext cx="3922" cy="2112"/>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sp>
          <p:nvSpPr>
            <p:cNvPr id="23" name="Rectangle 8"/>
            <p:cNvSpPr>
              <a:spLocks noChangeArrowheads="1"/>
            </p:cNvSpPr>
            <p:nvPr/>
          </p:nvSpPr>
          <p:spPr bwMode="auto">
            <a:xfrm>
              <a:off x="2208" y="1872"/>
              <a:ext cx="336"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25" name="Rectangle 9"/>
            <p:cNvSpPr>
              <a:spLocks noChangeArrowheads="1"/>
            </p:cNvSpPr>
            <p:nvPr/>
          </p:nvSpPr>
          <p:spPr bwMode="auto">
            <a:xfrm>
              <a:off x="4560" y="2784"/>
              <a:ext cx="288" cy="144"/>
            </a:xfrm>
            <a:prstGeom prst="rect">
              <a:avLst/>
            </a:prstGeom>
            <a:solidFill>
              <a:srgbClr val="00646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sp>
          <p:nvSpPr>
            <p:cNvPr id="26" name="Text Box 10"/>
            <p:cNvSpPr txBox="1">
              <a:spLocks noChangeArrowheads="1"/>
            </p:cNvSpPr>
            <p:nvPr/>
          </p:nvSpPr>
          <p:spPr bwMode="auto">
            <a:xfrm>
              <a:off x="2168" y="1670"/>
              <a:ext cx="4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en-US" altLang="zh-CN" sz="2000">
                  <a:ea typeface="幼圆" pitchFamily="49" charset="-122"/>
                </a:rPr>
                <a:t>RAM</a:t>
              </a:r>
            </a:p>
          </p:txBody>
        </p:sp>
        <p:sp>
          <p:nvSpPr>
            <p:cNvPr id="27" name="Line 11"/>
            <p:cNvSpPr>
              <a:spLocks noChangeShapeType="1"/>
            </p:cNvSpPr>
            <p:nvPr/>
          </p:nvSpPr>
          <p:spPr bwMode="auto">
            <a:xfrm>
              <a:off x="2396" y="192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12"/>
            <p:cNvSpPr>
              <a:spLocks noChangeShapeType="1"/>
            </p:cNvSpPr>
            <p:nvPr/>
          </p:nvSpPr>
          <p:spPr bwMode="auto">
            <a:xfrm>
              <a:off x="4272" y="2832"/>
              <a:ext cx="288"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3"/>
            <p:cNvSpPr>
              <a:spLocks noChangeShapeType="1"/>
            </p:cNvSpPr>
            <p:nvPr/>
          </p:nvSpPr>
          <p:spPr bwMode="auto">
            <a:xfrm flipV="1">
              <a:off x="4464" y="2928"/>
              <a:ext cx="96" cy="96"/>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Text Box 14"/>
            <p:cNvSpPr txBox="1">
              <a:spLocks noChangeArrowheads="1"/>
            </p:cNvSpPr>
            <p:nvPr/>
          </p:nvSpPr>
          <p:spPr bwMode="auto">
            <a:xfrm>
              <a:off x="4551" y="2726"/>
              <a:ext cx="4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en-US" altLang="zh-CN" sz="2000">
                  <a:ea typeface="幼圆" pitchFamily="49" charset="-122"/>
                </a:rPr>
                <a:t>ROM</a:t>
              </a:r>
            </a:p>
          </p:txBody>
        </p:sp>
      </p:grpSp>
    </p:spTree>
    <p:extLst>
      <p:ext uri="{BB962C8B-B14F-4D97-AF65-F5344CB8AC3E}">
        <p14:creationId xmlns:p14="http://schemas.microsoft.com/office/powerpoint/2010/main" val="123434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3595856"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系统总线（</a:t>
            </a:r>
            <a:r>
              <a:rPr lang="en-US" altLang="zh-CN" sz="2400" b="1" dirty="0">
                <a:solidFill>
                  <a:srgbClr val="C00000"/>
                </a:solidFill>
                <a:latin typeface="黑体" panose="02010609060101010101" pitchFamily="49" charset="-122"/>
                <a:ea typeface="黑体" panose="02010609060101010101" pitchFamily="49" charset="-122"/>
              </a:rPr>
              <a:t>System Bus</a:t>
            </a:r>
            <a:r>
              <a:rPr lang="zh-CN" altLang="en-US" sz="2400" b="1" dirty="0">
                <a:solidFill>
                  <a:srgbClr val="C00000"/>
                </a:solidFill>
                <a:latin typeface="黑体" panose="02010609060101010101" pitchFamily="49" charset="-122"/>
                <a:ea typeface="黑体" panose="02010609060101010101" pitchFamily="49" charset="-122"/>
              </a:rPr>
              <a:t>）</a:t>
            </a:r>
          </a:p>
        </p:txBody>
      </p:sp>
      <p:sp>
        <p:nvSpPr>
          <p:cNvPr id="52" name="内容占位符 2"/>
          <p:cNvSpPr txBox="1">
            <a:spLocks/>
          </p:cNvSpPr>
          <p:nvPr/>
        </p:nvSpPr>
        <p:spPr>
          <a:xfrm>
            <a:off x="622841" y="1501891"/>
            <a:ext cx="1088335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计算机的主要部件利用一条公共通路来相互通信，这条公共通路称为系统总线</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系统总线能同时传送的二进制位数，称为总线的宽度，也是字长。</a:t>
            </a:r>
          </a:p>
          <a:p>
            <a:pPr>
              <a:lnSpc>
                <a:spcPct val="150000"/>
              </a:lnSpc>
            </a:pPr>
            <a:endParaRPr lang="zh-CN" altLang="en-US" sz="2400" dirty="0">
              <a:latin typeface="微软雅黑" panose="020B0503020204020204" pitchFamily="34" charset="-122"/>
              <a:ea typeface="微软雅黑" panose="020B0503020204020204" pitchFamily="34" charset="-122"/>
            </a:endParaRPr>
          </a:p>
        </p:txBody>
      </p:sp>
      <p:grpSp>
        <p:nvGrpSpPr>
          <p:cNvPr id="47" name="Group 4"/>
          <p:cNvGrpSpPr>
            <a:grpSpLocks/>
          </p:cNvGrpSpPr>
          <p:nvPr/>
        </p:nvGrpSpPr>
        <p:grpSpPr bwMode="auto">
          <a:xfrm>
            <a:off x="2879272" y="3334771"/>
            <a:ext cx="4419600" cy="1919287"/>
            <a:chOff x="1536" y="2631"/>
            <a:chExt cx="2784" cy="1209"/>
          </a:xfrm>
        </p:grpSpPr>
        <p:sp>
          <p:nvSpPr>
            <p:cNvPr id="48" name="Rectangle 5"/>
            <p:cNvSpPr>
              <a:spLocks noChangeArrowheads="1"/>
            </p:cNvSpPr>
            <p:nvPr/>
          </p:nvSpPr>
          <p:spPr bwMode="auto">
            <a:xfrm flipV="1">
              <a:off x="1536" y="3216"/>
              <a:ext cx="2784" cy="47"/>
            </a:xfrm>
            <a:prstGeom prst="rect">
              <a:avLst/>
            </a:prstGeom>
            <a:solidFill>
              <a:srgbClr val="FF0000"/>
            </a:solidFill>
            <a:ln w="9525">
              <a:solidFill>
                <a:srgbClr val="FFFF00"/>
              </a:solidFill>
              <a:miter lim="800000"/>
              <a:headEnd/>
              <a:tailEnd/>
            </a:ln>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b="1">
                <a:latin typeface="微软雅黑" panose="020B0503020204020204" pitchFamily="34" charset="-122"/>
                <a:ea typeface="微软雅黑" panose="020B0503020204020204" pitchFamily="34" charset="-122"/>
              </a:endParaRPr>
            </a:p>
          </p:txBody>
        </p:sp>
        <p:sp>
          <p:nvSpPr>
            <p:cNvPr id="49" name="Text Box 6"/>
            <p:cNvSpPr txBox="1">
              <a:spLocks noChangeArrowheads="1"/>
            </p:cNvSpPr>
            <p:nvPr/>
          </p:nvSpPr>
          <p:spPr bwMode="auto">
            <a:xfrm>
              <a:off x="1632" y="2631"/>
              <a:ext cx="461" cy="256"/>
            </a:xfrm>
            <a:prstGeom prst="rect">
              <a:avLst/>
            </a:prstGeom>
            <a:solidFill>
              <a:srgbClr val="EDEDDB"/>
            </a:solidFill>
            <a:ln w="9525">
              <a:solidFill>
                <a:schemeClr val="accent1"/>
              </a:solidFill>
              <a:miter lim="800000"/>
              <a:headEnd/>
              <a:tailEnd/>
            </a:ln>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en-US" altLang="zh-CN" sz="2000" b="1">
                  <a:latin typeface="微软雅黑" panose="020B0503020204020204" pitchFamily="34" charset="-122"/>
                  <a:ea typeface="微软雅黑" panose="020B0503020204020204" pitchFamily="34" charset="-122"/>
                </a:rPr>
                <a:t>CPU</a:t>
              </a:r>
            </a:p>
          </p:txBody>
        </p:sp>
        <p:sp>
          <p:nvSpPr>
            <p:cNvPr id="50" name="Line 7"/>
            <p:cNvSpPr>
              <a:spLocks noChangeShapeType="1"/>
            </p:cNvSpPr>
            <p:nvPr/>
          </p:nvSpPr>
          <p:spPr bwMode="auto">
            <a:xfrm>
              <a:off x="1872" y="2880"/>
              <a:ext cx="0" cy="336"/>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51" name="Text Box 8"/>
            <p:cNvSpPr txBox="1">
              <a:spLocks noChangeArrowheads="1"/>
            </p:cNvSpPr>
            <p:nvPr/>
          </p:nvSpPr>
          <p:spPr bwMode="auto">
            <a:xfrm>
              <a:off x="1826" y="3584"/>
              <a:ext cx="517" cy="252"/>
            </a:xfrm>
            <a:prstGeom prst="rect">
              <a:avLst/>
            </a:prstGeom>
            <a:solidFill>
              <a:srgbClr val="EDEDDB"/>
            </a:solidFill>
            <a:ln w="9525">
              <a:solidFill>
                <a:schemeClr val="accent1"/>
              </a:solidFill>
              <a:miter lim="800000"/>
              <a:headEnd/>
              <a:tailEnd/>
            </a:ln>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en-US" altLang="zh-CN" sz="2000" b="1">
                  <a:latin typeface="微软雅黑" panose="020B0503020204020204" pitchFamily="34" charset="-122"/>
                  <a:ea typeface="微软雅黑" panose="020B0503020204020204" pitchFamily="34" charset="-122"/>
                </a:rPr>
                <a:t>RAM</a:t>
              </a:r>
            </a:p>
          </p:txBody>
        </p:sp>
        <p:sp>
          <p:nvSpPr>
            <p:cNvPr id="53" name="Line 9"/>
            <p:cNvSpPr>
              <a:spLocks noChangeShapeType="1"/>
            </p:cNvSpPr>
            <p:nvPr/>
          </p:nvSpPr>
          <p:spPr bwMode="auto">
            <a:xfrm>
              <a:off x="2064" y="3264"/>
              <a:ext cx="0" cy="336"/>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54" name="Text Box 10"/>
            <p:cNvSpPr txBox="1">
              <a:spLocks noChangeArrowheads="1"/>
            </p:cNvSpPr>
            <p:nvPr/>
          </p:nvSpPr>
          <p:spPr bwMode="auto">
            <a:xfrm>
              <a:off x="2400" y="2640"/>
              <a:ext cx="605" cy="256"/>
            </a:xfrm>
            <a:prstGeom prst="rect">
              <a:avLst/>
            </a:prstGeom>
            <a:solidFill>
              <a:srgbClr val="EDEDDB"/>
            </a:solidFill>
            <a:ln w="9525">
              <a:solidFill>
                <a:schemeClr val="accent1"/>
              </a:solidFill>
              <a:miter lim="800000"/>
              <a:headEnd/>
              <a:tailEnd/>
            </a:ln>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zh-CN" sz="2000" b="1">
                  <a:latin typeface="微软雅黑" panose="020B0503020204020204" pitchFamily="34" charset="-122"/>
                  <a:ea typeface="微软雅黑" panose="020B0503020204020204" pitchFamily="34" charset="-122"/>
                </a:rPr>
                <a:t>显示器</a:t>
              </a:r>
            </a:p>
          </p:txBody>
        </p:sp>
        <p:sp>
          <p:nvSpPr>
            <p:cNvPr id="55" name="Line 11"/>
            <p:cNvSpPr>
              <a:spLocks noChangeShapeType="1"/>
            </p:cNvSpPr>
            <p:nvPr/>
          </p:nvSpPr>
          <p:spPr bwMode="auto">
            <a:xfrm>
              <a:off x="2703" y="2880"/>
              <a:ext cx="0" cy="336"/>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56" name="Text Box 12"/>
            <p:cNvSpPr txBox="1">
              <a:spLocks noChangeArrowheads="1"/>
            </p:cNvSpPr>
            <p:nvPr/>
          </p:nvSpPr>
          <p:spPr bwMode="auto">
            <a:xfrm>
              <a:off x="3312" y="2647"/>
              <a:ext cx="444" cy="256"/>
            </a:xfrm>
            <a:prstGeom prst="rect">
              <a:avLst/>
            </a:prstGeom>
            <a:solidFill>
              <a:srgbClr val="EDEDDB"/>
            </a:solidFill>
            <a:ln w="9525">
              <a:solidFill>
                <a:schemeClr val="accent1"/>
              </a:solidFill>
              <a:miter lim="800000"/>
              <a:headEnd/>
              <a:tailEnd/>
            </a:ln>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zh-CN" sz="2000" b="1">
                  <a:latin typeface="微软雅黑" panose="020B0503020204020204" pitchFamily="34" charset="-122"/>
                  <a:ea typeface="微软雅黑" panose="020B0503020204020204" pitchFamily="34" charset="-122"/>
                </a:rPr>
                <a:t>键盘</a:t>
              </a:r>
            </a:p>
          </p:txBody>
        </p:sp>
        <p:sp>
          <p:nvSpPr>
            <p:cNvPr id="57" name="Line 13"/>
            <p:cNvSpPr>
              <a:spLocks noChangeShapeType="1"/>
            </p:cNvSpPr>
            <p:nvPr/>
          </p:nvSpPr>
          <p:spPr bwMode="auto">
            <a:xfrm>
              <a:off x="3552" y="2880"/>
              <a:ext cx="0" cy="336"/>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58" name="Text Box 14"/>
            <p:cNvSpPr txBox="1">
              <a:spLocks noChangeArrowheads="1"/>
            </p:cNvSpPr>
            <p:nvPr/>
          </p:nvSpPr>
          <p:spPr bwMode="auto">
            <a:xfrm>
              <a:off x="2628" y="3584"/>
              <a:ext cx="444" cy="256"/>
            </a:xfrm>
            <a:prstGeom prst="rect">
              <a:avLst/>
            </a:prstGeom>
            <a:solidFill>
              <a:srgbClr val="EDEDDB"/>
            </a:solidFill>
            <a:ln w="9525">
              <a:solidFill>
                <a:schemeClr val="accent1"/>
              </a:solidFill>
              <a:miter lim="800000"/>
              <a:headEnd/>
              <a:tailEnd/>
            </a:ln>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zh-CN" sz="2000" b="1">
                  <a:latin typeface="微软雅黑" panose="020B0503020204020204" pitchFamily="34" charset="-122"/>
                  <a:ea typeface="微软雅黑" panose="020B0503020204020204" pitchFamily="34" charset="-122"/>
                </a:rPr>
                <a:t>硬盘</a:t>
              </a:r>
            </a:p>
          </p:txBody>
        </p:sp>
        <p:sp>
          <p:nvSpPr>
            <p:cNvPr id="59" name="Line 15"/>
            <p:cNvSpPr>
              <a:spLocks noChangeShapeType="1"/>
            </p:cNvSpPr>
            <p:nvPr/>
          </p:nvSpPr>
          <p:spPr bwMode="auto">
            <a:xfrm>
              <a:off x="2868" y="3255"/>
              <a:ext cx="0" cy="336"/>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60" name="Text Box 16"/>
            <p:cNvSpPr txBox="1">
              <a:spLocks noChangeArrowheads="1"/>
            </p:cNvSpPr>
            <p:nvPr/>
          </p:nvSpPr>
          <p:spPr bwMode="auto">
            <a:xfrm>
              <a:off x="3396" y="3584"/>
              <a:ext cx="834" cy="252"/>
            </a:xfrm>
            <a:prstGeom prst="rect">
              <a:avLst/>
            </a:prstGeom>
            <a:solidFill>
              <a:srgbClr val="EDEDDB"/>
            </a:solidFill>
            <a:ln w="9525">
              <a:solidFill>
                <a:schemeClr val="accent1"/>
              </a:solidFill>
              <a:miter lim="800000"/>
              <a:headEnd/>
              <a:tailEnd/>
            </a:ln>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en-US" altLang="zh-CN" sz="2000" b="1" dirty="0">
                  <a:latin typeface="微软雅黑" panose="020B0503020204020204" pitchFamily="34" charset="-122"/>
                  <a:ea typeface="微软雅黑" panose="020B0503020204020204" pitchFamily="34" charset="-122"/>
                </a:rPr>
                <a:t>CD-ROM</a:t>
              </a:r>
            </a:p>
          </p:txBody>
        </p:sp>
        <p:sp>
          <p:nvSpPr>
            <p:cNvPr id="61" name="Line 17"/>
            <p:cNvSpPr>
              <a:spLocks noChangeShapeType="1"/>
            </p:cNvSpPr>
            <p:nvPr/>
          </p:nvSpPr>
          <p:spPr bwMode="auto">
            <a:xfrm>
              <a:off x="3780" y="3255"/>
              <a:ext cx="0" cy="336"/>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grpSp>
        <p:nvGrpSpPr>
          <p:cNvPr id="62" name="Group 19"/>
          <p:cNvGrpSpPr>
            <a:grpSpLocks/>
          </p:cNvGrpSpPr>
          <p:nvPr/>
        </p:nvGrpSpPr>
        <p:grpSpPr bwMode="auto">
          <a:xfrm>
            <a:off x="7298873" y="3081563"/>
            <a:ext cx="1952625" cy="1219200"/>
            <a:chOff x="4272" y="1392"/>
            <a:chExt cx="1230" cy="768"/>
          </a:xfrm>
        </p:grpSpPr>
        <p:sp>
          <p:nvSpPr>
            <p:cNvPr id="63" name="Text Box 20"/>
            <p:cNvSpPr txBox="1">
              <a:spLocks noChangeArrowheads="1"/>
            </p:cNvSpPr>
            <p:nvPr/>
          </p:nvSpPr>
          <p:spPr bwMode="auto">
            <a:xfrm>
              <a:off x="4742" y="1392"/>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b="1" dirty="0">
                  <a:latin typeface="微软雅黑" panose="020B0503020204020204" pitchFamily="34" charset="-122"/>
                  <a:ea typeface="微软雅黑" panose="020B0503020204020204" pitchFamily="34" charset="-122"/>
                </a:rPr>
                <a:t>系统总线</a:t>
              </a:r>
            </a:p>
          </p:txBody>
        </p:sp>
        <p:sp>
          <p:nvSpPr>
            <p:cNvPr id="64" name="Line 21"/>
            <p:cNvSpPr>
              <a:spLocks noChangeShapeType="1"/>
            </p:cNvSpPr>
            <p:nvPr/>
          </p:nvSpPr>
          <p:spPr bwMode="auto">
            <a:xfrm>
              <a:off x="4800" y="1632"/>
              <a:ext cx="672"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65" name="Line 22"/>
            <p:cNvSpPr>
              <a:spLocks noChangeShapeType="1"/>
            </p:cNvSpPr>
            <p:nvPr/>
          </p:nvSpPr>
          <p:spPr bwMode="auto">
            <a:xfrm flipV="1">
              <a:off x="4272" y="1632"/>
              <a:ext cx="528" cy="52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8561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Horizontal)">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3906839"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系统时钟</a:t>
            </a:r>
            <a:r>
              <a:rPr lang="zh-CN" altLang="en-US" sz="2400" b="1" dirty="0">
                <a:solidFill>
                  <a:srgbClr val="C00000"/>
                </a:solidFill>
                <a:latin typeface="黑体" panose="02010609060101010101" pitchFamily="49" charset="-122"/>
                <a:ea typeface="黑体" panose="02010609060101010101" pitchFamily="49" charset="-122"/>
              </a:rPr>
              <a:t>（</a:t>
            </a:r>
            <a:r>
              <a:rPr lang="en-US" altLang="zh-CN" sz="2400" b="1" dirty="0">
                <a:solidFill>
                  <a:srgbClr val="C00000"/>
                </a:solidFill>
                <a:latin typeface="黑体" panose="02010609060101010101" pitchFamily="49" charset="-122"/>
                <a:ea typeface="黑体" panose="02010609060101010101" pitchFamily="49" charset="-122"/>
              </a:rPr>
              <a:t>System Clock</a:t>
            </a:r>
            <a:r>
              <a:rPr lang="zh-CN" altLang="en-US" sz="2400" b="1" dirty="0">
                <a:solidFill>
                  <a:srgbClr val="C00000"/>
                </a:solidFill>
                <a:latin typeface="黑体" panose="02010609060101010101" pitchFamily="49" charset="-122"/>
                <a:ea typeface="黑体" panose="02010609060101010101" pitchFamily="49" charset="-122"/>
              </a:rPr>
              <a:t>）</a:t>
            </a:r>
          </a:p>
        </p:txBody>
      </p:sp>
      <p:sp>
        <p:nvSpPr>
          <p:cNvPr id="52" name="内容占位符 2"/>
          <p:cNvSpPr txBox="1">
            <a:spLocks/>
          </p:cNvSpPr>
          <p:nvPr/>
        </p:nvSpPr>
        <p:spPr>
          <a:xfrm>
            <a:off x="622841" y="1501891"/>
            <a:ext cx="111337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计算机主板上的一个芯片，产生精确的电脉冲，用来协调计算机各个部件的动作</a:t>
            </a:r>
          </a:p>
          <a:p>
            <a:pPr>
              <a:lnSpc>
                <a:spcPct val="150000"/>
              </a:lnSpc>
            </a:pPr>
            <a:r>
              <a:rPr lang="zh-CN" altLang="en-US" sz="2400" dirty="0">
                <a:latin typeface="微软雅黑" panose="020B0503020204020204" pitchFamily="34" charset="-122"/>
                <a:ea typeface="微软雅黑" panose="020B0503020204020204" pitchFamily="34" charset="-122"/>
              </a:rPr>
              <a:t>时钟频率用 </a:t>
            </a:r>
            <a:r>
              <a:rPr lang="en-US" altLang="zh-CN" sz="2400" dirty="0">
                <a:latin typeface="微软雅黑" panose="020B0503020204020204" pitchFamily="34" charset="-122"/>
                <a:ea typeface="微软雅黑" panose="020B0503020204020204" pitchFamily="34" charset="-122"/>
              </a:rPr>
              <a:t>MHz</a:t>
            </a:r>
            <a:r>
              <a:rPr lang="zh-CN" altLang="en-US" sz="2400" dirty="0">
                <a:latin typeface="微软雅黑" panose="020B0503020204020204" pitchFamily="34" charset="-122"/>
                <a:ea typeface="微软雅黑" panose="020B0503020204020204" pitchFamily="34" charset="-122"/>
              </a:rPr>
              <a:t>（每秒百万次）或 </a:t>
            </a:r>
            <a:r>
              <a:rPr lang="en-US" altLang="zh-CN" sz="2400" dirty="0">
                <a:latin typeface="微软雅黑" panose="020B0503020204020204" pitchFamily="34" charset="-122"/>
                <a:ea typeface="微软雅黑" panose="020B0503020204020204" pitchFamily="34" charset="-122"/>
              </a:rPr>
              <a:t>GHz</a:t>
            </a:r>
            <a:r>
              <a:rPr lang="zh-CN" altLang="en-US" sz="2400" dirty="0">
                <a:latin typeface="微软雅黑" panose="020B0503020204020204" pitchFamily="34" charset="-122"/>
                <a:ea typeface="微软雅黑" panose="020B0503020204020204" pitchFamily="34" charset="-122"/>
              </a:rPr>
              <a:t>（每秒十亿次）来表示</a:t>
            </a:r>
          </a:p>
          <a:p>
            <a:pPr>
              <a:lnSpc>
                <a:spcPct val="150000"/>
              </a:lnSpc>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时钟频率和外频（倍频技术）</a:t>
            </a:r>
          </a:p>
          <a:p>
            <a:pPr>
              <a:lnSpc>
                <a:spcPct val="150000"/>
              </a:lnSpc>
            </a:pPr>
            <a:r>
              <a:rPr lang="zh-CN" altLang="en-US" sz="2400" dirty="0">
                <a:latin typeface="微软雅黑" panose="020B0503020204020204" pitchFamily="34" charset="-122"/>
                <a:ea typeface="微软雅黑" panose="020B0503020204020204" pitchFamily="34" charset="-122"/>
              </a:rPr>
              <a:t>主频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外频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倍频</a:t>
            </a:r>
          </a:p>
          <a:p>
            <a:pPr>
              <a:lnSpc>
                <a:spcPct val="150000"/>
              </a:lnSpc>
            </a:pPr>
            <a:r>
              <a:rPr lang="zh-CN" altLang="en-US" sz="2400" dirty="0">
                <a:latin typeface="微软雅黑" panose="020B0503020204020204" pitchFamily="34" charset="-122"/>
                <a:ea typeface="微软雅黑" panose="020B0503020204020204" pitchFamily="34" charset="-122"/>
              </a:rPr>
              <a:t>带宽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时钟频率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（字长</a:t>
            </a:r>
            <a:r>
              <a:rPr lang="en-US" altLang="zh-CN" sz="2400" dirty="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3295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96908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扩展槽、板卡和端口</a:t>
            </a:r>
          </a:p>
        </p:txBody>
      </p:sp>
      <p:sp>
        <p:nvSpPr>
          <p:cNvPr id="52" name="内容占位符 2"/>
          <p:cNvSpPr txBox="1">
            <a:spLocks/>
          </p:cNvSpPr>
          <p:nvPr/>
        </p:nvSpPr>
        <p:spPr>
          <a:xfrm>
            <a:off x="208817" y="1473067"/>
            <a:ext cx="7980934" cy="514928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计算机中有一组与总线相联的扩展槽（</a:t>
            </a:r>
            <a:r>
              <a:rPr lang="en-US" altLang="zh-CN" sz="2000" dirty="0">
                <a:latin typeface="微软雅黑" panose="020B0503020204020204" pitchFamily="34" charset="-122"/>
                <a:ea typeface="微软雅黑" panose="020B0503020204020204" pitchFamily="34" charset="-122"/>
              </a:rPr>
              <a:t>Slot</a:t>
            </a:r>
            <a:r>
              <a:rPr lang="zh-CN" altLang="en-US" sz="2000" dirty="0">
                <a:latin typeface="微软雅黑" panose="020B0503020204020204" pitchFamily="34" charset="-122"/>
                <a:ea typeface="微软雅黑" panose="020B0503020204020204" pitchFamily="34" charset="-122"/>
              </a:rPr>
              <a:t>），用来插入各种板卡（</a:t>
            </a:r>
            <a:r>
              <a:rPr lang="en-US" altLang="zh-CN" sz="2000" dirty="0">
                <a:latin typeface="微软雅黑" panose="020B0503020204020204" pitchFamily="34" charset="-122"/>
                <a:ea typeface="微软雅黑" panose="020B0503020204020204" pitchFamily="34" charset="-122"/>
              </a:rPr>
              <a:t>Card</a:t>
            </a:r>
            <a:r>
              <a:rPr lang="zh-CN" altLang="en-US" sz="2000" dirty="0">
                <a:latin typeface="微软雅黑" panose="020B0503020204020204" pitchFamily="34" charset="-122"/>
                <a:ea typeface="微软雅黑" panose="020B0503020204020204" pitchFamily="34" charset="-122"/>
              </a:rPr>
              <a:t>）。板卡通常用来控制计算机的外设以及进行网络通信。主板和板卡上还安装了一些</a:t>
            </a:r>
            <a:r>
              <a:rPr lang="zh-CN" altLang="en-US" sz="2000" b="1" dirty="0">
                <a:latin typeface="微软雅黑" panose="020B0503020204020204" pitchFamily="34" charset="-122"/>
                <a:ea typeface="微软雅黑" panose="020B0503020204020204" pitchFamily="34" charset="-122"/>
              </a:rPr>
              <a:t>端口（</a:t>
            </a:r>
            <a:r>
              <a:rPr lang="en-US" altLang="zh-CN" sz="2000" b="1" dirty="0">
                <a:latin typeface="微软雅黑" panose="020B0503020204020204" pitchFamily="34" charset="-122"/>
                <a:ea typeface="微软雅黑" panose="020B0503020204020204" pitchFamily="34" charset="-122"/>
              </a:rPr>
              <a:t>Port</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，以便用各种电缆与计算机机箱之外的设备相</a:t>
            </a:r>
            <a:r>
              <a:rPr lang="zh-CN" altLang="en-US" sz="2000" dirty="0" smtClean="0">
                <a:latin typeface="微软雅黑" panose="020B0503020204020204" pitchFamily="34" charset="-122"/>
                <a:ea typeface="微软雅黑" panose="020B0503020204020204" pitchFamily="34" charset="-122"/>
              </a:rPr>
              <a:t>联</a:t>
            </a:r>
            <a:endParaRPr lang="en-US" altLang="zh-CN" sz="2000" dirty="0" smtClean="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专用端口：</a:t>
            </a:r>
          </a:p>
          <a:p>
            <a:pPr marL="1080000" lvl="2">
              <a:lnSpc>
                <a:spcPct val="150000"/>
              </a:lnSpc>
            </a:pPr>
            <a:r>
              <a:rPr lang="zh-CN" altLang="en-US" sz="1600" dirty="0">
                <a:latin typeface="微软雅黑" panose="020B0503020204020204" pitchFamily="34" charset="-122"/>
                <a:ea typeface="微软雅黑" panose="020B0503020204020204" pitchFamily="34" charset="-122"/>
              </a:rPr>
              <a:t>与键盘、鼠标、显示器等外设相连。</a:t>
            </a:r>
          </a:p>
          <a:p>
            <a:pPr lvl="1"/>
            <a:r>
              <a:rPr lang="zh-CN" altLang="en-US" sz="2000" dirty="0">
                <a:latin typeface="微软雅黑" panose="020B0503020204020204" pitchFamily="34" charset="-122"/>
                <a:ea typeface="微软雅黑" panose="020B0503020204020204" pitchFamily="34" charset="-122"/>
              </a:rPr>
              <a:t>其他端口：</a:t>
            </a:r>
          </a:p>
          <a:p>
            <a:pPr marL="1080000" lvl="2">
              <a:lnSpc>
                <a:spcPct val="150000"/>
              </a:lnSpc>
            </a:pPr>
            <a:r>
              <a:rPr lang="zh-CN" altLang="en-US" sz="1600" dirty="0">
                <a:latin typeface="微软雅黑" panose="020B0503020204020204" pitchFamily="34" charset="-122"/>
                <a:ea typeface="微软雅黑" panose="020B0503020204020204" pitchFamily="34" charset="-122"/>
              </a:rPr>
              <a:t>串口（</a:t>
            </a:r>
            <a:r>
              <a:rPr lang="en-US" altLang="zh-CN" sz="1600" dirty="0">
                <a:latin typeface="微软雅黑" panose="020B0503020204020204" pitchFamily="34" charset="-122"/>
                <a:ea typeface="微软雅黑" panose="020B0503020204020204" pitchFamily="34" charset="-122"/>
              </a:rPr>
              <a:t>Serial port</a:t>
            </a:r>
            <a:r>
              <a:rPr lang="zh-CN" altLang="en-US" sz="1600" dirty="0">
                <a:latin typeface="微软雅黑" panose="020B0503020204020204" pitchFamily="34" charset="-122"/>
                <a:ea typeface="微软雅黑" panose="020B0503020204020204" pitchFamily="34" charset="-122"/>
              </a:rPr>
              <a:t>）：每次传送 </a:t>
            </a:r>
            <a:r>
              <a:rPr lang="en-US" altLang="zh-CN" sz="1600" dirty="0">
                <a:latin typeface="微软雅黑" panose="020B0503020204020204" pitchFamily="34" charset="-122"/>
                <a:ea typeface="微软雅黑" panose="020B0503020204020204" pitchFamily="34" charset="-122"/>
              </a:rPr>
              <a:t>1 bit</a:t>
            </a:r>
            <a:r>
              <a:rPr lang="zh-CN" altLang="en-US" sz="1600" dirty="0">
                <a:latin typeface="微软雅黑" panose="020B0503020204020204" pitchFamily="34" charset="-122"/>
                <a:ea typeface="微软雅黑" panose="020B0503020204020204" pitchFamily="34" charset="-122"/>
              </a:rPr>
              <a:t>；传送的距离较长（</a:t>
            </a:r>
            <a:r>
              <a:rPr lang="en-US" altLang="zh-CN" sz="1600" dirty="0">
                <a:latin typeface="微软雅黑" panose="020B0503020204020204" pitchFamily="34" charset="-122"/>
                <a:ea typeface="微软雅黑" panose="020B0503020204020204" pitchFamily="34" charset="-122"/>
              </a:rPr>
              <a:t>50~3000</a:t>
            </a:r>
            <a:r>
              <a:rPr lang="zh-CN" altLang="en-US" sz="1600" dirty="0">
                <a:latin typeface="微软雅黑" panose="020B0503020204020204" pitchFamily="34" charset="-122"/>
                <a:ea typeface="微软雅黑" panose="020B0503020204020204" pitchFamily="34" charset="-122"/>
              </a:rPr>
              <a:t>米</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marL="1080000" lvl="2">
              <a:lnSpc>
                <a:spcPct val="150000"/>
              </a:lnSpc>
            </a:pPr>
            <a:r>
              <a:rPr lang="zh-CN" altLang="en-US" sz="1600" dirty="0">
                <a:latin typeface="微软雅黑" panose="020B0503020204020204" pitchFamily="34" charset="-122"/>
                <a:ea typeface="微软雅黑" panose="020B0503020204020204" pitchFamily="34" charset="-122"/>
              </a:rPr>
              <a:t>并口（</a:t>
            </a:r>
            <a:r>
              <a:rPr lang="en-US" altLang="zh-CN" sz="1600" dirty="0">
                <a:latin typeface="微软雅黑" panose="020B0503020204020204" pitchFamily="34" charset="-122"/>
                <a:ea typeface="微软雅黑" panose="020B0503020204020204" pitchFamily="34" charset="-122"/>
              </a:rPr>
              <a:t>Parallel port</a:t>
            </a:r>
            <a:r>
              <a:rPr lang="zh-CN" altLang="en-US" sz="1600" dirty="0">
                <a:latin typeface="微软雅黑" panose="020B0503020204020204" pitchFamily="34" charset="-122"/>
                <a:ea typeface="微软雅黑" panose="020B0503020204020204" pitchFamily="34" charset="-122"/>
              </a:rPr>
              <a:t>）：每次传送 </a:t>
            </a:r>
            <a:r>
              <a:rPr lang="en-US" altLang="zh-CN" sz="1600" dirty="0">
                <a:latin typeface="微软雅黑" panose="020B0503020204020204" pitchFamily="34" charset="-122"/>
                <a:ea typeface="微软雅黑" panose="020B0503020204020204" pitchFamily="34" charset="-122"/>
              </a:rPr>
              <a:t>8 bits</a:t>
            </a:r>
            <a:r>
              <a:rPr lang="zh-CN" altLang="en-US" sz="1600" dirty="0">
                <a:latin typeface="微软雅黑" panose="020B0503020204020204" pitchFamily="34" charset="-122"/>
                <a:ea typeface="微软雅黑" panose="020B0503020204020204" pitchFamily="34" charset="-122"/>
              </a:rPr>
              <a:t>；传送的距离较短（</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米以内</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marL="1080000" lvl="2">
              <a:lnSpc>
                <a:spcPct val="150000"/>
              </a:lnSpc>
            </a:pPr>
            <a:r>
              <a:rPr lang="en-US" altLang="zh-CN" sz="1600" dirty="0">
                <a:latin typeface="微软雅黑" panose="020B0503020204020204" pitchFamily="34" charset="-122"/>
                <a:ea typeface="微软雅黑" panose="020B0503020204020204" pitchFamily="34" charset="-122"/>
              </a:rPr>
              <a:t>USB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Universal Serial Bus</a:t>
            </a:r>
            <a:r>
              <a:rPr lang="zh-CN" altLang="en-US" sz="1600" dirty="0">
                <a:latin typeface="微软雅黑" panose="020B0503020204020204" pitchFamily="34" charset="-122"/>
                <a:ea typeface="微软雅黑" panose="020B0503020204020204" pitchFamily="34" charset="-122"/>
              </a:rPr>
              <a:t>，通用串行总线）：比串口和并口的传输速度都快，已经在取代串口和并口，一个端口可与多个设备相</a:t>
            </a:r>
            <a:r>
              <a:rPr lang="zh-CN" altLang="en-US" sz="1600" dirty="0" smtClean="0">
                <a:latin typeface="微软雅黑" panose="020B0503020204020204" pitchFamily="34" charset="-122"/>
                <a:ea typeface="微软雅黑" panose="020B0503020204020204" pitchFamily="34" charset="-122"/>
              </a:rPr>
              <a:t>联</a:t>
            </a:r>
            <a:endParaRPr lang="zh-CN" altLang="en-US" sz="1600" dirty="0">
              <a:latin typeface="微软雅黑" panose="020B0503020204020204" pitchFamily="34" charset="-122"/>
              <a:ea typeface="微软雅黑" panose="020B0503020204020204" pitchFamily="34" charset="-122"/>
            </a:endParaRPr>
          </a:p>
          <a:p>
            <a:pPr marL="1080000" lvl="2">
              <a:lnSpc>
                <a:spcPct val="150000"/>
              </a:lnSpc>
            </a:pPr>
            <a:r>
              <a:rPr lang="en-US" altLang="zh-CN" sz="1600" dirty="0">
                <a:latin typeface="微软雅黑" panose="020B0503020204020204" pitchFamily="34" charset="-122"/>
                <a:ea typeface="微软雅黑" panose="020B0503020204020204" pitchFamily="34" charset="-122"/>
              </a:rPr>
              <a:t>SCSI</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High Performance Serial Bus</a:t>
            </a:r>
            <a:r>
              <a:rPr lang="zh-CN" altLang="en-US" sz="1600" dirty="0">
                <a:latin typeface="微软雅黑" panose="020B0503020204020204" pitchFamily="34" charset="-122"/>
                <a:ea typeface="微软雅黑" panose="020B0503020204020204" pitchFamily="34" charset="-122"/>
              </a:rPr>
              <a:t>，小型计算机接口）：高速、多设备</a:t>
            </a:r>
          </a:p>
          <a:p>
            <a:pPr marL="0" indent="0">
              <a:buNone/>
            </a:pPr>
            <a:endParaRPr lang="zh-CN" altLang="en-US" sz="2400" dirty="0"/>
          </a:p>
          <a:p>
            <a:pPr lvl="1">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grpSp>
        <p:nvGrpSpPr>
          <p:cNvPr id="25" name="Group 4"/>
          <p:cNvGrpSpPr>
            <a:grpSpLocks noChangeAspect="1"/>
          </p:cNvGrpSpPr>
          <p:nvPr/>
        </p:nvGrpSpPr>
        <p:grpSpPr bwMode="auto">
          <a:xfrm>
            <a:off x="9089344" y="1210702"/>
            <a:ext cx="3053212" cy="2328206"/>
            <a:chOff x="1776" y="2197"/>
            <a:chExt cx="2448" cy="1931"/>
          </a:xfrm>
        </p:grpSpPr>
        <p:pic>
          <p:nvPicPr>
            <p:cNvPr id="26" name="Picture 5" descr="P39-Sl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 y="2197"/>
              <a:ext cx="2448" cy="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6"/>
            <p:cNvSpPr>
              <a:spLocks noChangeArrowheads="1"/>
            </p:cNvSpPr>
            <p:nvPr/>
          </p:nvSpPr>
          <p:spPr bwMode="auto">
            <a:xfrm>
              <a:off x="1776" y="2208"/>
              <a:ext cx="2448" cy="1920"/>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32" name="Group 11"/>
          <p:cNvGrpSpPr>
            <a:grpSpLocks/>
          </p:cNvGrpSpPr>
          <p:nvPr/>
        </p:nvGrpSpPr>
        <p:grpSpPr bwMode="auto">
          <a:xfrm>
            <a:off x="9873371" y="734880"/>
            <a:ext cx="1076325" cy="1158875"/>
            <a:chOff x="2812" y="2362"/>
            <a:chExt cx="678" cy="730"/>
          </a:xfrm>
        </p:grpSpPr>
        <p:sp>
          <p:nvSpPr>
            <p:cNvPr id="33" name="Text Box 12"/>
            <p:cNvSpPr txBox="1">
              <a:spLocks noChangeArrowheads="1"/>
            </p:cNvSpPr>
            <p:nvPr/>
          </p:nvSpPr>
          <p:spPr bwMode="auto">
            <a:xfrm>
              <a:off x="2812" y="2362"/>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solidFill>
                    <a:srgbClr val="000066"/>
                  </a:solidFill>
                  <a:latin typeface="微软雅黑" panose="020B0503020204020204" pitchFamily="34" charset="-122"/>
                  <a:ea typeface="微软雅黑" panose="020B0503020204020204" pitchFamily="34" charset="-122"/>
                </a:rPr>
                <a:t>板卡</a:t>
              </a:r>
            </a:p>
          </p:txBody>
        </p:sp>
        <p:sp>
          <p:nvSpPr>
            <p:cNvPr id="34" name="Line 13"/>
            <p:cNvSpPr>
              <a:spLocks noChangeShapeType="1"/>
            </p:cNvSpPr>
            <p:nvPr/>
          </p:nvSpPr>
          <p:spPr bwMode="auto">
            <a:xfrm>
              <a:off x="2872" y="2582"/>
              <a:ext cx="33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66"/>
                </a:solidFill>
                <a:latin typeface="微软雅黑" panose="020B0503020204020204" pitchFamily="34" charset="-122"/>
                <a:ea typeface="微软雅黑" panose="020B0503020204020204" pitchFamily="34" charset="-122"/>
              </a:endParaRPr>
            </a:p>
          </p:txBody>
        </p:sp>
        <p:sp>
          <p:nvSpPr>
            <p:cNvPr id="35" name="Line 14"/>
            <p:cNvSpPr>
              <a:spLocks noChangeShapeType="1"/>
            </p:cNvSpPr>
            <p:nvPr/>
          </p:nvSpPr>
          <p:spPr bwMode="auto">
            <a:xfrm flipH="1" flipV="1">
              <a:off x="3208" y="2582"/>
              <a:ext cx="282" cy="51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66"/>
                </a:solidFill>
                <a:latin typeface="微软雅黑" panose="020B0503020204020204" pitchFamily="34" charset="-122"/>
                <a:ea typeface="微软雅黑" panose="020B0503020204020204" pitchFamily="34" charset="-122"/>
              </a:endParaRPr>
            </a:p>
          </p:txBody>
        </p:sp>
      </p:grpSp>
      <p:grpSp>
        <p:nvGrpSpPr>
          <p:cNvPr id="36" name="Group 15"/>
          <p:cNvGrpSpPr>
            <a:grpSpLocks/>
          </p:cNvGrpSpPr>
          <p:nvPr/>
        </p:nvGrpSpPr>
        <p:grpSpPr bwMode="auto">
          <a:xfrm>
            <a:off x="8224675" y="2718288"/>
            <a:ext cx="1604963" cy="396876"/>
            <a:chOff x="1027" y="3338"/>
            <a:chExt cx="1011" cy="250"/>
          </a:xfrm>
        </p:grpSpPr>
        <p:sp>
          <p:nvSpPr>
            <p:cNvPr id="37" name="Text Box 16"/>
            <p:cNvSpPr txBox="1">
              <a:spLocks noChangeArrowheads="1"/>
            </p:cNvSpPr>
            <p:nvPr/>
          </p:nvSpPr>
          <p:spPr bwMode="auto">
            <a:xfrm>
              <a:off x="1027" y="333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solidFill>
                    <a:srgbClr val="000066"/>
                  </a:solidFill>
                  <a:latin typeface="微软雅黑" panose="020B0503020204020204" pitchFamily="34" charset="-122"/>
                  <a:ea typeface="微软雅黑" panose="020B0503020204020204" pitchFamily="34" charset="-122"/>
                </a:rPr>
                <a:t>端口</a:t>
              </a:r>
            </a:p>
          </p:txBody>
        </p:sp>
        <p:sp>
          <p:nvSpPr>
            <p:cNvPr id="38" name="Line 17"/>
            <p:cNvSpPr>
              <a:spLocks noChangeShapeType="1"/>
            </p:cNvSpPr>
            <p:nvPr/>
          </p:nvSpPr>
          <p:spPr bwMode="auto">
            <a:xfrm>
              <a:off x="1067" y="3562"/>
              <a:ext cx="33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66"/>
                </a:solidFill>
                <a:latin typeface="微软雅黑" panose="020B0503020204020204" pitchFamily="34" charset="-122"/>
                <a:ea typeface="微软雅黑" panose="020B0503020204020204" pitchFamily="34" charset="-122"/>
              </a:endParaRPr>
            </a:p>
          </p:txBody>
        </p:sp>
        <p:sp>
          <p:nvSpPr>
            <p:cNvPr id="39" name="Line 18"/>
            <p:cNvSpPr>
              <a:spLocks noChangeShapeType="1"/>
            </p:cNvSpPr>
            <p:nvPr/>
          </p:nvSpPr>
          <p:spPr bwMode="auto">
            <a:xfrm flipV="1">
              <a:off x="1392" y="3463"/>
              <a:ext cx="646" cy="99"/>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66"/>
                </a:solidFill>
                <a:latin typeface="微软雅黑" panose="020B0503020204020204" pitchFamily="34" charset="-122"/>
                <a:ea typeface="微软雅黑" panose="020B0503020204020204" pitchFamily="34" charset="-122"/>
              </a:endParaRPr>
            </a:p>
          </p:txBody>
        </p:sp>
      </p:grpSp>
      <p:grpSp>
        <p:nvGrpSpPr>
          <p:cNvPr id="40" name="Group 4"/>
          <p:cNvGrpSpPr>
            <a:grpSpLocks noChangeAspect="1"/>
          </p:cNvGrpSpPr>
          <p:nvPr/>
        </p:nvGrpSpPr>
        <p:grpSpPr bwMode="auto">
          <a:xfrm>
            <a:off x="9873130" y="3871300"/>
            <a:ext cx="1239801" cy="2674542"/>
            <a:chOff x="4019" y="960"/>
            <a:chExt cx="1453" cy="3031"/>
          </a:xfrm>
        </p:grpSpPr>
        <p:pic>
          <p:nvPicPr>
            <p:cNvPr id="41" name="Picture 5" descr="ole19584_04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 y="960"/>
              <a:ext cx="1447" cy="30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2" name="Rectangle 6"/>
            <p:cNvSpPr>
              <a:spLocks noChangeArrowheads="1"/>
            </p:cNvSpPr>
            <p:nvPr/>
          </p:nvSpPr>
          <p:spPr bwMode="auto">
            <a:xfrm>
              <a:off x="4019" y="960"/>
              <a:ext cx="1453" cy="3024"/>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sp>
        <p:nvSpPr>
          <p:cNvPr id="2" name="圆角矩形标注 1"/>
          <p:cNvSpPr/>
          <p:nvPr/>
        </p:nvSpPr>
        <p:spPr>
          <a:xfrm>
            <a:off x="9587908" y="3697230"/>
            <a:ext cx="1786557" cy="3022683"/>
          </a:xfrm>
          <a:prstGeom prst="wedgeRoundRectCallout">
            <a:avLst>
              <a:gd name="adj1" fmla="val -30218"/>
              <a:gd name="adj2" fmla="val -74280"/>
              <a:gd name="adj3" fmla="val 16667"/>
            </a:avLst>
          </a:prstGeom>
          <a:noFill/>
          <a:ln w="28575">
            <a:solidFill>
              <a:srgbClr val="D66E4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nvGrpSpPr>
          <p:cNvPr id="28" name="Group 7"/>
          <p:cNvGrpSpPr>
            <a:grpSpLocks/>
          </p:cNvGrpSpPr>
          <p:nvPr/>
        </p:nvGrpSpPr>
        <p:grpSpPr bwMode="auto">
          <a:xfrm>
            <a:off x="8140263" y="1290505"/>
            <a:ext cx="2081213" cy="801688"/>
            <a:chOff x="854" y="2400"/>
            <a:chExt cx="1311" cy="505"/>
          </a:xfrm>
        </p:grpSpPr>
        <p:sp>
          <p:nvSpPr>
            <p:cNvPr id="29" name="Text Box 8"/>
            <p:cNvSpPr txBox="1">
              <a:spLocks noChangeArrowheads="1"/>
            </p:cNvSpPr>
            <p:nvPr/>
          </p:nvSpPr>
          <p:spPr bwMode="auto">
            <a:xfrm>
              <a:off x="854" y="240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solidFill>
                    <a:srgbClr val="000066"/>
                  </a:solidFill>
                  <a:latin typeface="微软雅黑" panose="020B0503020204020204" pitchFamily="34" charset="-122"/>
                  <a:ea typeface="微软雅黑" panose="020B0503020204020204" pitchFamily="34" charset="-122"/>
                </a:rPr>
                <a:t>扩展槽</a:t>
              </a:r>
            </a:p>
          </p:txBody>
        </p:sp>
        <p:sp>
          <p:nvSpPr>
            <p:cNvPr id="30" name="Line 9"/>
            <p:cNvSpPr>
              <a:spLocks noChangeShapeType="1"/>
            </p:cNvSpPr>
            <p:nvPr/>
          </p:nvSpPr>
          <p:spPr bwMode="auto">
            <a:xfrm>
              <a:off x="912" y="2640"/>
              <a:ext cx="48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66"/>
                </a:solidFill>
                <a:latin typeface="微软雅黑" panose="020B0503020204020204" pitchFamily="34" charset="-122"/>
                <a:ea typeface="微软雅黑" panose="020B0503020204020204" pitchFamily="34" charset="-122"/>
              </a:endParaRPr>
            </a:p>
          </p:txBody>
        </p:sp>
        <p:sp>
          <p:nvSpPr>
            <p:cNvPr id="31" name="Line 10"/>
            <p:cNvSpPr>
              <a:spLocks noChangeShapeType="1"/>
            </p:cNvSpPr>
            <p:nvPr/>
          </p:nvSpPr>
          <p:spPr bwMode="auto">
            <a:xfrm>
              <a:off x="1392" y="2636"/>
              <a:ext cx="773" cy="269"/>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6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8429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right)">
                                      <p:cBhvr>
                                        <p:cTn id="22" dur="500"/>
                                        <p:tgtEl>
                                          <p:spTgt spid="36"/>
                                        </p:tgtEl>
                                      </p:cBhvr>
                                    </p:animEffect>
                                  </p:childTnLst>
                                </p:cTn>
                              </p:par>
                            </p:childTnLst>
                          </p:cTn>
                        </p:par>
                        <p:par>
                          <p:cTn id="23" fill="hold">
                            <p:stCondLst>
                              <p:cond delay="500"/>
                            </p:stCondLst>
                            <p:childTnLst>
                              <p:par>
                                <p:cTn id="24" presetID="23" presetClass="entr" presetSubtype="528"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fltVal val="0"/>
                                          </p:val>
                                        </p:tav>
                                        <p:tav tm="100000">
                                          <p:val>
                                            <p:strVal val="#ppt_w"/>
                                          </p:val>
                                        </p:tav>
                                      </p:tavLst>
                                    </p:anim>
                                    <p:anim calcmode="lin" valueType="num">
                                      <p:cBhvr>
                                        <p:cTn id="27" dur="500" fill="hold"/>
                                        <p:tgtEl>
                                          <p:spTgt spid="40"/>
                                        </p:tgtEl>
                                        <p:attrNameLst>
                                          <p:attrName>ppt_h</p:attrName>
                                        </p:attrNameLst>
                                      </p:cBhvr>
                                      <p:tavLst>
                                        <p:tav tm="0">
                                          <p:val>
                                            <p:fltVal val="0"/>
                                          </p:val>
                                        </p:tav>
                                        <p:tav tm="100000">
                                          <p:val>
                                            <p:strVal val="#ppt_h"/>
                                          </p:val>
                                        </p:tav>
                                      </p:tavLst>
                                    </p:anim>
                                    <p:anim calcmode="lin" valueType="num">
                                      <p:cBhvr>
                                        <p:cTn id="28" dur="500" fill="hold"/>
                                        <p:tgtEl>
                                          <p:spTgt spid="40"/>
                                        </p:tgtEl>
                                        <p:attrNameLst>
                                          <p:attrName>ppt_x</p:attrName>
                                        </p:attrNameLst>
                                      </p:cBhvr>
                                      <p:tavLst>
                                        <p:tav tm="0">
                                          <p:val>
                                            <p:fltVal val="0.5"/>
                                          </p:val>
                                        </p:tav>
                                        <p:tav tm="100000">
                                          <p:val>
                                            <p:strVal val="#ppt_x"/>
                                          </p:val>
                                        </p:tav>
                                      </p:tavLst>
                                    </p:anim>
                                    <p:anim calcmode="lin" valueType="num">
                                      <p:cBhvr>
                                        <p:cTn id="29" dur="500" fill="hold"/>
                                        <p:tgtEl>
                                          <p:spTgt spid="40"/>
                                        </p:tgtEl>
                                        <p:attrNameLst>
                                          <p:attrName>ppt_y</p:attrName>
                                        </p:attrNameLst>
                                      </p:cBhvr>
                                      <p:tavLst>
                                        <p:tav tm="0">
                                          <p:val>
                                            <p:fltVal val="0.5"/>
                                          </p:val>
                                        </p:tav>
                                        <p:tav tm="100000">
                                          <p:val>
                                            <p:strVal val="#ppt_y"/>
                                          </p:val>
                                        </p:tav>
                                      </p:tavLst>
                                    </p:anim>
                                  </p:childTnLst>
                                </p:cTn>
                              </p:par>
                              <p:par>
                                <p:cTn id="30" presetID="22" presetClass="entr" presetSubtype="4"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down)">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35032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输入与输入设备</a:t>
            </a:r>
          </a:p>
        </p:txBody>
      </p:sp>
      <p:sp>
        <p:nvSpPr>
          <p:cNvPr id="52" name="内容占位符 2"/>
          <p:cNvSpPr txBox="1">
            <a:spLocks/>
          </p:cNvSpPr>
          <p:nvPr/>
        </p:nvSpPr>
        <p:spPr>
          <a:xfrm>
            <a:off x="622841" y="1501891"/>
            <a:ext cx="111337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计算机的输入是：数据和指令，大致分为以下四类：</a:t>
            </a:r>
          </a:p>
          <a:p>
            <a:pPr lvl="1">
              <a:lnSpc>
                <a:spcPct val="150000"/>
              </a:lnSpc>
            </a:pPr>
            <a:r>
              <a:rPr lang="zh-CN" altLang="en-US" sz="2000" dirty="0">
                <a:latin typeface="微软雅黑" panose="020B0503020204020204" pitchFamily="34" charset="-122"/>
                <a:ea typeface="微软雅黑" panose="020B0503020204020204" pitchFamily="34" charset="-122"/>
              </a:rPr>
              <a:t>程序；</a:t>
            </a:r>
          </a:p>
          <a:p>
            <a:pPr lvl="1">
              <a:lnSpc>
                <a:spcPct val="150000"/>
              </a:lnSpc>
            </a:pPr>
            <a:r>
              <a:rPr lang="zh-CN" altLang="en-US" sz="2000" dirty="0">
                <a:latin typeface="微软雅黑" panose="020B0503020204020204" pitchFamily="34" charset="-122"/>
                <a:ea typeface="微软雅黑" panose="020B0503020204020204" pitchFamily="34" charset="-122"/>
              </a:rPr>
              <a:t>文字、数字、图象、声音等；</a:t>
            </a:r>
          </a:p>
          <a:p>
            <a:pPr lvl="1">
              <a:lnSpc>
                <a:spcPct val="150000"/>
              </a:lnSpc>
            </a:pPr>
            <a:r>
              <a:rPr lang="zh-CN" altLang="en-US" sz="2000" dirty="0">
                <a:latin typeface="微软雅黑" panose="020B0503020204020204" pitchFamily="34" charset="-122"/>
                <a:ea typeface="微软雅黑" panose="020B0503020204020204" pitchFamily="34" charset="-122"/>
              </a:rPr>
              <a:t>用户的命令（</a:t>
            </a:r>
            <a:r>
              <a:rPr lang="en-US" altLang="zh-CN" sz="2000" dirty="0">
                <a:latin typeface="微软雅黑" panose="020B0503020204020204" pitchFamily="34" charset="-122"/>
                <a:ea typeface="微软雅黑" panose="020B0503020204020204" pitchFamily="34" charset="-122"/>
              </a:rPr>
              <a:t>User’s commands</a:t>
            </a:r>
            <a:r>
              <a:rPr lang="zh-CN" altLang="en-US" sz="2000" dirty="0">
                <a:latin typeface="微软雅黑" panose="020B0503020204020204" pitchFamily="34" charset="-122"/>
                <a:ea typeface="微软雅黑" panose="020B0503020204020204" pitchFamily="34" charset="-122"/>
              </a:rPr>
              <a:t>）：用户对计算机应当如何工作的指示；</a:t>
            </a:r>
          </a:p>
          <a:p>
            <a:pPr lvl="1">
              <a:lnSpc>
                <a:spcPct val="150000"/>
              </a:lnSpc>
            </a:pPr>
            <a:r>
              <a:rPr lang="zh-CN" altLang="en-US" sz="2000" dirty="0">
                <a:latin typeface="微软雅黑" panose="020B0503020204020204" pitchFamily="34" charset="-122"/>
                <a:ea typeface="微软雅黑" panose="020B0503020204020204" pitchFamily="34" charset="-122"/>
              </a:rPr>
              <a:t>用户的响应（</a:t>
            </a:r>
            <a:r>
              <a:rPr lang="en-US" altLang="zh-CN" sz="2000" dirty="0">
                <a:latin typeface="微软雅黑" panose="020B0503020204020204" pitchFamily="34" charset="-122"/>
                <a:ea typeface="微软雅黑" panose="020B0503020204020204" pitchFamily="34" charset="-122"/>
              </a:rPr>
              <a:t>User’s responses</a:t>
            </a:r>
            <a:r>
              <a:rPr lang="zh-CN" altLang="en-US" sz="2000" dirty="0">
                <a:latin typeface="微软雅黑" panose="020B0503020204020204" pitchFamily="34" charset="-122"/>
                <a:ea typeface="微软雅黑" panose="020B0503020204020204" pitchFamily="34" charset="-122"/>
              </a:rPr>
              <a:t>）：用户对计算机所提出的问题的回答。</a:t>
            </a:r>
          </a:p>
          <a:p>
            <a:pPr>
              <a:lnSpc>
                <a:spcPct val="150000"/>
              </a:lnSpc>
            </a:pPr>
            <a:r>
              <a:rPr lang="zh-CN" altLang="en-US" sz="2400" dirty="0">
                <a:latin typeface="微软雅黑" panose="020B0503020204020204" pitchFamily="34" charset="-122"/>
                <a:ea typeface="微软雅黑" panose="020B0503020204020204" pitchFamily="34" charset="-122"/>
              </a:rPr>
              <a:t>计算机的输入可以：</a:t>
            </a:r>
          </a:p>
          <a:p>
            <a:pPr lvl="1">
              <a:lnSpc>
                <a:spcPct val="150000"/>
              </a:lnSpc>
            </a:pPr>
            <a:r>
              <a:rPr lang="zh-CN" altLang="en-US" sz="2000" dirty="0">
                <a:latin typeface="微软雅黑" panose="020B0503020204020204" pitchFamily="34" charset="-122"/>
                <a:ea typeface="微软雅黑" panose="020B0503020204020204" pitchFamily="34" charset="-122"/>
              </a:rPr>
              <a:t>直接来自用户；</a:t>
            </a:r>
          </a:p>
          <a:p>
            <a:pPr lvl="1">
              <a:lnSpc>
                <a:spcPct val="150000"/>
              </a:lnSpc>
            </a:pPr>
            <a:r>
              <a:rPr lang="zh-CN" altLang="en-US" sz="2000" dirty="0">
                <a:latin typeface="微软雅黑" panose="020B0503020204020204" pitchFamily="34" charset="-122"/>
                <a:ea typeface="微软雅黑" panose="020B0503020204020204" pitchFamily="34" charset="-122"/>
              </a:rPr>
              <a:t>来自其他资源。</a:t>
            </a:r>
          </a:p>
        </p:txBody>
      </p:sp>
    </p:spTree>
    <p:extLst>
      <p:ext uri="{BB962C8B-B14F-4D97-AF65-F5344CB8AC3E}">
        <p14:creationId xmlns:p14="http://schemas.microsoft.com/office/powerpoint/2010/main" val="40970911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803425"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键盘</a:t>
            </a:r>
          </a:p>
        </p:txBody>
      </p:sp>
      <p:sp>
        <p:nvSpPr>
          <p:cNvPr id="52" name="内容占位符 2"/>
          <p:cNvSpPr txBox="1">
            <a:spLocks/>
          </p:cNvSpPr>
          <p:nvPr/>
        </p:nvSpPr>
        <p:spPr>
          <a:xfrm>
            <a:off x="622841" y="1501891"/>
            <a:ext cx="111337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键盘是最常用的输入设备，可以输入字符、数字和特殊符号，并需要显示器的配合（回显）</a:t>
            </a:r>
          </a:p>
          <a:p>
            <a:pPr>
              <a:lnSpc>
                <a:spcPct val="150000"/>
              </a:lnSpc>
            </a:pPr>
            <a:r>
              <a:rPr lang="zh-CN" altLang="en-US" sz="2400" dirty="0">
                <a:latin typeface="微软雅黑" panose="020B0503020204020204" pitchFamily="34" charset="-122"/>
                <a:ea typeface="微软雅黑" panose="020B0503020204020204" pitchFamily="34" charset="-122"/>
              </a:rPr>
              <a:t>用键盘所输入的符号都要被转换成对应的二进制码，如 </a:t>
            </a:r>
            <a:r>
              <a:rPr lang="en-US" altLang="zh-CN" sz="2400" dirty="0">
                <a:latin typeface="微软雅黑" panose="020B0503020204020204" pitchFamily="34" charset="-122"/>
                <a:ea typeface="微软雅黑" panose="020B0503020204020204" pitchFamily="34" charset="-122"/>
              </a:rPr>
              <a:t>ASCII</a:t>
            </a:r>
            <a:r>
              <a:rPr lang="zh-CN" altLang="en-US" sz="2400" dirty="0">
                <a:latin typeface="微软雅黑" panose="020B0503020204020204" pitchFamily="34" charset="-122"/>
                <a:ea typeface="微软雅黑" panose="020B0503020204020204" pitchFamily="34" charset="-122"/>
              </a:rPr>
              <a:t>码。</a:t>
            </a:r>
          </a:p>
        </p:txBody>
      </p:sp>
      <p:grpSp>
        <p:nvGrpSpPr>
          <p:cNvPr id="8" name="Group 4"/>
          <p:cNvGrpSpPr>
            <a:grpSpLocks/>
          </p:cNvGrpSpPr>
          <p:nvPr/>
        </p:nvGrpSpPr>
        <p:grpSpPr bwMode="auto">
          <a:xfrm>
            <a:off x="3015344" y="4135554"/>
            <a:ext cx="5135563" cy="1717675"/>
            <a:chOff x="864" y="1632"/>
            <a:chExt cx="3235" cy="1082"/>
          </a:xfrm>
        </p:grpSpPr>
        <p:pic>
          <p:nvPicPr>
            <p:cNvPr id="9" name="Picture 5" descr="key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632"/>
              <a:ext cx="3235" cy="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a:spLocks noChangeArrowheads="1"/>
            </p:cNvSpPr>
            <p:nvPr/>
          </p:nvSpPr>
          <p:spPr bwMode="auto">
            <a:xfrm>
              <a:off x="864" y="1634"/>
              <a:ext cx="3230" cy="1068"/>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b="1">
                <a:latin typeface="微软雅黑" panose="020B0503020204020204" pitchFamily="34" charset="-122"/>
                <a:ea typeface="微软雅黑" panose="020B0503020204020204" pitchFamily="34" charset="-122"/>
              </a:endParaRPr>
            </a:p>
          </p:txBody>
        </p:sp>
      </p:grpSp>
      <p:grpSp>
        <p:nvGrpSpPr>
          <p:cNvPr id="11" name="Group 7"/>
          <p:cNvGrpSpPr>
            <a:grpSpLocks/>
          </p:cNvGrpSpPr>
          <p:nvPr/>
        </p:nvGrpSpPr>
        <p:grpSpPr bwMode="auto">
          <a:xfrm>
            <a:off x="4463144" y="3338628"/>
            <a:ext cx="950913" cy="1066800"/>
            <a:chOff x="1584" y="1488"/>
            <a:chExt cx="599" cy="672"/>
          </a:xfrm>
        </p:grpSpPr>
        <p:sp>
          <p:nvSpPr>
            <p:cNvPr id="12" name="Text Box 8"/>
            <p:cNvSpPr txBox="1">
              <a:spLocks noChangeArrowheads="1"/>
            </p:cNvSpPr>
            <p:nvPr/>
          </p:nvSpPr>
          <p:spPr bwMode="auto">
            <a:xfrm>
              <a:off x="1584" y="1488"/>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b="1" dirty="0">
                  <a:solidFill>
                    <a:srgbClr val="C00000"/>
                  </a:solidFill>
                  <a:latin typeface="微软雅黑" panose="020B0503020204020204" pitchFamily="34" charset="-122"/>
                  <a:ea typeface="微软雅黑" panose="020B0503020204020204" pitchFamily="34" charset="-122"/>
                </a:rPr>
                <a:t>功能键</a:t>
              </a:r>
            </a:p>
          </p:txBody>
        </p:sp>
        <p:sp>
          <p:nvSpPr>
            <p:cNvPr id="13" name="Line 9"/>
            <p:cNvSpPr>
              <a:spLocks noChangeShapeType="1"/>
            </p:cNvSpPr>
            <p:nvPr/>
          </p:nvSpPr>
          <p:spPr bwMode="auto">
            <a:xfrm>
              <a:off x="1655" y="1728"/>
              <a:ext cx="48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14" name="Line 10"/>
            <p:cNvSpPr>
              <a:spLocks noChangeShapeType="1"/>
            </p:cNvSpPr>
            <p:nvPr/>
          </p:nvSpPr>
          <p:spPr bwMode="auto">
            <a:xfrm>
              <a:off x="1895" y="1728"/>
              <a:ext cx="0" cy="432"/>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grpSp>
      <p:grpSp>
        <p:nvGrpSpPr>
          <p:cNvPr id="15" name="Group 11"/>
          <p:cNvGrpSpPr>
            <a:grpSpLocks/>
          </p:cNvGrpSpPr>
          <p:nvPr/>
        </p:nvGrpSpPr>
        <p:grpSpPr bwMode="auto">
          <a:xfrm>
            <a:off x="6063343" y="3338628"/>
            <a:ext cx="1462088" cy="1066800"/>
            <a:chOff x="2592" y="1488"/>
            <a:chExt cx="921" cy="672"/>
          </a:xfrm>
        </p:grpSpPr>
        <p:sp>
          <p:nvSpPr>
            <p:cNvPr id="16" name="Text Box 12"/>
            <p:cNvSpPr txBox="1">
              <a:spLocks noChangeArrowheads="1"/>
            </p:cNvSpPr>
            <p:nvPr/>
          </p:nvSpPr>
          <p:spPr bwMode="auto">
            <a:xfrm>
              <a:off x="2592" y="148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b="1" dirty="0">
                  <a:solidFill>
                    <a:srgbClr val="C00000"/>
                  </a:solidFill>
                  <a:latin typeface="微软雅黑" panose="020B0503020204020204" pitchFamily="34" charset="-122"/>
                  <a:ea typeface="微软雅黑" panose="020B0503020204020204" pitchFamily="34" charset="-122"/>
                </a:rPr>
                <a:t>特殊功能键</a:t>
              </a:r>
            </a:p>
          </p:txBody>
        </p:sp>
        <p:sp>
          <p:nvSpPr>
            <p:cNvPr id="17" name="Line 13"/>
            <p:cNvSpPr>
              <a:spLocks noChangeShapeType="1"/>
            </p:cNvSpPr>
            <p:nvPr/>
          </p:nvSpPr>
          <p:spPr bwMode="auto">
            <a:xfrm>
              <a:off x="2663" y="1728"/>
              <a:ext cx="768"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a:off x="3072" y="1728"/>
              <a:ext cx="0" cy="432"/>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grpSp>
      <p:grpSp>
        <p:nvGrpSpPr>
          <p:cNvPr id="19" name="Group 15"/>
          <p:cNvGrpSpPr>
            <a:grpSpLocks/>
          </p:cNvGrpSpPr>
          <p:nvPr/>
        </p:nvGrpSpPr>
        <p:grpSpPr bwMode="auto">
          <a:xfrm>
            <a:off x="7511144" y="3643428"/>
            <a:ext cx="1865313" cy="1295400"/>
            <a:chOff x="3504" y="2294"/>
            <a:chExt cx="1175" cy="816"/>
          </a:xfrm>
        </p:grpSpPr>
        <p:sp>
          <p:nvSpPr>
            <p:cNvPr id="20" name="Text Box 16"/>
            <p:cNvSpPr txBox="1">
              <a:spLocks noChangeArrowheads="1"/>
            </p:cNvSpPr>
            <p:nvPr/>
          </p:nvSpPr>
          <p:spPr bwMode="auto">
            <a:xfrm>
              <a:off x="4080" y="2294"/>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b="1" dirty="0">
                  <a:solidFill>
                    <a:srgbClr val="C00000"/>
                  </a:solidFill>
                  <a:latin typeface="微软雅黑" panose="020B0503020204020204" pitchFamily="34" charset="-122"/>
                  <a:ea typeface="微软雅黑" panose="020B0503020204020204" pitchFamily="34" charset="-122"/>
                </a:rPr>
                <a:t>数字键</a:t>
              </a:r>
            </a:p>
          </p:txBody>
        </p:sp>
        <p:sp>
          <p:nvSpPr>
            <p:cNvPr id="21" name="Line 17"/>
            <p:cNvSpPr>
              <a:spLocks noChangeShapeType="1"/>
            </p:cNvSpPr>
            <p:nvPr/>
          </p:nvSpPr>
          <p:spPr bwMode="auto">
            <a:xfrm>
              <a:off x="4128" y="2544"/>
              <a:ext cx="48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flipV="1">
              <a:off x="3504" y="2544"/>
              <a:ext cx="624" cy="566"/>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微软雅黑" panose="020B0503020204020204" pitchFamily="34" charset="-122"/>
                <a:ea typeface="微软雅黑" panose="020B0503020204020204" pitchFamily="34" charset="-122"/>
              </a:endParaRPr>
            </a:p>
          </p:txBody>
        </p:sp>
      </p:grpSp>
      <p:grpSp>
        <p:nvGrpSpPr>
          <p:cNvPr id="23" name="Group 19"/>
          <p:cNvGrpSpPr>
            <a:grpSpLocks/>
          </p:cNvGrpSpPr>
          <p:nvPr/>
        </p:nvGrpSpPr>
        <p:grpSpPr bwMode="auto">
          <a:xfrm>
            <a:off x="5529943" y="5548429"/>
            <a:ext cx="1462088" cy="1082675"/>
            <a:chOff x="2256" y="2966"/>
            <a:chExt cx="921" cy="682"/>
          </a:xfrm>
        </p:grpSpPr>
        <p:sp>
          <p:nvSpPr>
            <p:cNvPr id="25" name="Text Box 20"/>
            <p:cNvSpPr txBox="1">
              <a:spLocks noChangeArrowheads="1"/>
            </p:cNvSpPr>
            <p:nvPr/>
          </p:nvSpPr>
          <p:spPr bwMode="auto">
            <a:xfrm>
              <a:off x="2256" y="339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b="1" dirty="0">
                  <a:solidFill>
                    <a:srgbClr val="C00000"/>
                  </a:solidFill>
                  <a:latin typeface="微软雅黑" panose="020B0503020204020204" pitchFamily="34" charset="-122"/>
                  <a:ea typeface="微软雅黑" panose="020B0503020204020204" pitchFamily="34" charset="-122"/>
                </a:rPr>
                <a:t>光标控制键</a:t>
              </a:r>
            </a:p>
          </p:txBody>
        </p:sp>
        <p:sp>
          <p:nvSpPr>
            <p:cNvPr id="26" name="Line 21"/>
            <p:cNvSpPr>
              <a:spLocks noChangeShapeType="1"/>
            </p:cNvSpPr>
            <p:nvPr/>
          </p:nvSpPr>
          <p:spPr bwMode="auto">
            <a:xfrm>
              <a:off x="2352" y="3446"/>
              <a:ext cx="768"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27" name="Line 22"/>
            <p:cNvSpPr>
              <a:spLocks noChangeShapeType="1"/>
            </p:cNvSpPr>
            <p:nvPr/>
          </p:nvSpPr>
          <p:spPr bwMode="auto">
            <a:xfrm flipH="1">
              <a:off x="2736" y="2966"/>
              <a:ext cx="336" cy="49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grpSp>
      <p:grpSp>
        <p:nvGrpSpPr>
          <p:cNvPr id="28" name="Group 23"/>
          <p:cNvGrpSpPr>
            <a:grpSpLocks/>
          </p:cNvGrpSpPr>
          <p:nvPr/>
        </p:nvGrpSpPr>
        <p:grpSpPr bwMode="auto">
          <a:xfrm>
            <a:off x="4171043" y="5167428"/>
            <a:ext cx="2044700" cy="1447800"/>
            <a:chOff x="1400" y="2726"/>
            <a:chExt cx="1288" cy="912"/>
          </a:xfrm>
        </p:grpSpPr>
        <p:sp>
          <p:nvSpPr>
            <p:cNvPr id="29" name="Text Box 24"/>
            <p:cNvSpPr txBox="1">
              <a:spLocks noChangeArrowheads="1"/>
            </p:cNvSpPr>
            <p:nvPr/>
          </p:nvSpPr>
          <p:spPr bwMode="auto">
            <a:xfrm>
              <a:off x="1400" y="3388"/>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b="1" dirty="0">
                  <a:solidFill>
                    <a:srgbClr val="C00000"/>
                  </a:solidFill>
                  <a:latin typeface="微软雅黑" panose="020B0503020204020204" pitchFamily="34" charset="-122"/>
                  <a:ea typeface="微软雅黑" panose="020B0503020204020204" pitchFamily="34" charset="-122"/>
                </a:rPr>
                <a:t>回车键</a:t>
              </a:r>
            </a:p>
          </p:txBody>
        </p:sp>
        <p:sp>
          <p:nvSpPr>
            <p:cNvPr id="30" name="Line 25"/>
            <p:cNvSpPr>
              <a:spLocks noChangeShapeType="1"/>
            </p:cNvSpPr>
            <p:nvPr/>
          </p:nvSpPr>
          <p:spPr bwMode="auto">
            <a:xfrm>
              <a:off x="1488" y="3408"/>
              <a:ext cx="48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31" name="Line 26"/>
            <p:cNvSpPr>
              <a:spLocks noChangeShapeType="1"/>
            </p:cNvSpPr>
            <p:nvPr/>
          </p:nvSpPr>
          <p:spPr bwMode="auto">
            <a:xfrm flipV="1">
              <a:off x="1968" y="2726"/>
              <a:ext cx="720" cy="682"/>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grpSp>
      <p:grpSp>
        <p:nvGrpSpPr>
          <p:cNvPr id="32" name="Group 27"/>
          <p:cNvGrpSpPr>
            <a:grpSpLocks/>
          </p:cNvGrpSpPr>
          <p:nvPr/>
        </p:nvGrpSpPr>
        <p:grpSpPr bwMode="auto">
          <a:xfrm>
            <a:off x="2100943" y="5167429"/>
            <a:ext cx="2667000" cy="1450975"/>
            <a:chOff x="96" y="2726"/>
            <a:chExt cx="1680" cy="914"/>
          </a:xfrm>
        </p:grpSpPr>
        <p:sp>
          <p:nvSpPr>
            <p:cNvPr id="33" name="Text Box 28"/>
            <p:cNvSpPr txBox="1">
              <a:spLocks noChangeArrowheads="1"/>
            </p:cNvSpPr>
            <p:nvPr/>
          </p:nvSpPr>
          <p:spPr bwMode="auto">
            <a:xfrm>
              <a:off x="96" y="3388"/>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b="1" dirty="0">
                  <a:solidFill>
                    <a:srgbClr val="C00000"/>
                  </a:solidFill>
                  <a:latin typeface="微软雅黑" panose="020B0503020204020204" pitchFamily="34" charset="-122"/>
                  <a:ea typeface="微软雅黑" panose="020B0503020204020204" pitchFamily="34" charset="-122"/>
                </a:rPr>
                <a:t>字母键</a:t>
              </a:r>
            </a:p>
          </p:txBody>
        </p:sp>
        <p:sp>
          <p:nvSpPr>
            <p:cNvPr id="34" name="Line 29"/>
            <p:cNvSpPr>
              <a:spLocks noChangeShapeType="1"/>
            </p:cNvSpPr>
            <p:nvPr/>
          </p:nvSpPr>
          <p:spPr bwMode="auto">
            <a:xfrm>
              <a:off x="192" y="3408"/>
              <a:ext cx="624"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35" name="Line 30"/>
            <p:cNvSpPr>
              <a:spLocks noChangeShapeType="1"/>
            </p:cNvSpPr>
            <p:nvPr/>
          </p:nvSpPr>
          <p:spPr bwMode="auto">
            <a:xfrm flipV="1">
              <a:off x="816" y="2726"/>
              <a:ext cx="960" cy="682"/>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75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094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直接输入设备</a:t>
            </a:r>
          </a:p>
        </p:txBody>
      </p:sp>
      <p:sp>
        <p:nvSpPr>
          <p:cNvPr id="52" name="内容占位符 2"/>
          <p:cNvSpPr txBox="1">
            <a:spLocks/>
          </p:cNvSpPr>
          <p:nvPr/>
        </p:nvSpPr>
        <p:spPr>
          <a:xfrm>
            <a:off x="622841" y="1501891"/>
            <a:ext cx="109813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从外界直接获得输入信息，有以下三类：</a:t>
            </a:r>
          </a:p>
          <a:p>
            <a:pPr lvl="1">
              <a:lnSpc>
                <a:spcPct val="150000"/>
              </a:lnSpc>
            </a:pPr>
            <a:r>
              <a:rPr lang="zh-CN" altLang="en-US" sz="1800" dirty="0">
                <a:latin typeface="微软雅黑" panose="020B0503020204020204" pitchFamily="34" charset="-122"/>
                <a:ea typeface="微软雅黑" panose="020B0503020204020204" pitchFamily="34" charset="-122"/>
              </a:rPr>
              <a:t>定位设备（</a:t>
            </a:r>
            <a:r>
              <a:rPr lang="en-US" altLang="zh-CN" sz="1800" dirty="0">
                <a:latin typeface="微软雅黑" panose="020B0503020204020204" pitchFamily="34" charset="-122"/>
                <a:ea typeface="微软雅黑" panose="020B0503020204020204" pitchFamily="34" charset="-122"/>
              </a:rPr>
              <a:t>Pointing devices</a:t>
            </a:r>
            <a:r>
              <a:rPr lang="zh-CN" altLang="en-US" sz="1800" dirty="0">
                <a:latin typeface="微软雅黑" panose="020B0503020204020204" pitchFamily="34" charset="-122"/>
                <a:ea typeface="微软雅黑" panose="020B0503020204020204" pitchFamily="34" charset="-122"/>
              </a:rPr>
              <a:t>）：鼠标（</a:t>
            </a:r>
            <a:r>
              <a:rPr lang="en-US" altLang="zh-CN" sz="1800" dirty="0">
                <a:latin typeface="微软雅黑" panose="020B0503020204020204" pitchFamily="34" charset="-122"/>
                <a:ea typeface="微软雅黑" panose="020B0503020204020204" pitchFamily="34" charset="-122"/>
              </a:rPr>
              <a:t>Mouse</a:t>
            </a:r>
            <a:r>
              <a:rPr lang="zh-CN" altLang="en-US" sz="1800" dirty="0">
                <a:latin typeface="微软雅黑" panose="020B0503020204020204" pitchFamily="34" charset="-122"/>
                <a:ea typeface="微软雅黑" panose="020B0503020204020204" pitchFamily="34" charset="-122"/>
              </a:rPr>
              <a:t>）、触摸屏（</a:t>
            </a:r>
            <a:r>
              <a:rPr lang="en-US" altLang="zh-CN" sz="1800" dirty="0">
                <a:latin typeface="微软雅黑" panose="020B0503020204020204" pitchFamily="34" charset="-122"/>
                <a:ea typeface="微软雅黑" panose="020B0503020204020204" pitchFamily="34" charset="-122"/>
              </a:rPr>
              <a:t>Touch screen</a:t>
            </a:r>
            <a:r>
              <a:rPr lang="zh-CN" altLang="en-US" sz="1800" dirty="0">
                <a:latin typeface="微软雅黑" panose="020B0503020204020204" pitchFamily="34" charset="-122"/>
                <a:ea typeface="微软雅黑" panose="020B0503020204020204" pitchFamily="34" charset="-122"/>
              </a:rPr>
              <a:t>）、光笔（</a:t>
            </a:r>
            <a:r>
              <a:rPr lang="en-US" altLang="zh-CN" sz="1800" dirty="0">
                <a:latin typeface="微软雅黑" panose="020B0503020204020204" pitchFamily="34" charset="-122"/>
                <a:ea typeface="微软雅黑" panose="020B0503020204020204" pitchFamily="34" charset="-122"/>
              </a:rPr>
              <a:t>Light pen</a:t>
            </a:r>
            <a:r>
              <a:rPr lang="zh-CN" altLang="en-US" sz="1800" dirty="0">
                <a:latin typeface="微软雅黑" panose="020B0503020204020204" pitchFamily="34" charset="-122"/>
                <a:ea typeface="微软雅黑" panose="020B0503020204020204" pitchFamily="34" charset="-122"/>
              </a:rPr>
              <a:t>）、游戏杆（</a:t>
            </a:r>
            <a:r>
              <a:rPr lang="en-US" altLang="zh-CN" sz="1800" dirty="0">
                <a:latin typeface="微软雅黑" panose="020B0503020204020204" pitchFamily="34" charset="-122"/>
                <a:ea typeface="微软雅黑" panose="020B0503020204020204" pitchFamily="34" charset="-122"/>
              </a:rPr>
              <a:t>Joystick </a:t>
            </a:r>
            <a:r>
              <a:rPr lang="zh-CN" altLang="en-US" sz="1800" dirty="0">
                <a:latin typeface="微软雅黑" panose="020B0503020204020204" pitchFamily="34" charset="-122"/>
                <a:ea typeface="微软雅黑" panose="020B0503020204020204" pitchFamily="34" charset="-122"/>
              </a:rPr>
              <a:t>）、数字化仪（</a:t>
            </a:r>
            <a:r>
              <a:rPr lang="en-US" altLang="zh-CN" sz="1800" dirty="0">
                <a:latin typeface="微软雅黑" panose="020B0503020204020204" pitchFamily="34" charset="-122"/>
                <a:ea typeface="微软雅黑" panose="020B0503020204020204" pitchFamily="34" charset="-122"/>
              </a:rPr>
              <a:t>Digitizer</a:t>
            </a:r>
            <a:r>
              <a:rPr lang="zh-CN" altLang="en-US" sz="1800" dirty="0">
                <a:latin typeface="微软雅黑" panose="020B0503020204020204" pitchFamily="34" charset="-122"/>
                <a:ea typeface="微软雅黑" panose="020B0503020204020204" pitchFamily="34" charset="-122"/>
              </a:rPr>
              <a:t>）、手写输入（</a:t>
            </a:r>
            <a:r>
              <a:rPr lang="en-US" altLang="zh-CN" sz="1800" dirty="0">
                <a:latin typeface="微软雅黑" panose="020B0503020204020204" pitchFamily="34" charset="-122"/>
                <a:ea typeface="微软雅黑" panose="020B0503020204020204" pitchFamily="34" charset="-122"/>
              </a:rPr>
              <a:t>Handwriting</a:t>
            </a:r>
            <a:r>
              <a:rPr lang="zh-CN" altLang="en-US" sz="1800" dirty="0">
                <a:latin typeface="微软雅黑" panose="020B0503020204020204" pitchFamily="34" charset="-122"/>
                <a:ea typeface="微软雅黑" panose="020B0503020204020204" pitchFamily="34" charset="-122"/>
              </a:rPr>
              <a:t>）等。</a:t>
            </a:r>
          </a:p>
          <a:p>
            <a:pPr lvl="1">
              <a:lnSpc>
                <a:spcPct val="150000"/>
              </a:lnSpc>
            </a:pPr>
            <a:r>
              <a:rPr lang="zh-CN" altLang="en-US" sz="1800" dirty="0">
                <a:latin typeface="微软雅黑" panose="020B0503020204020204" pitchFamily="34" charset="-122"/>
                <a:ea typeface="微软雅黑" panose="020B0503020204020204" pitchFamily="34" charset="-122"/>
              </a:rPr>
              <a:t>扫描设备（</a:t>
            </a:r>
            <a:r>
              <a:rPr lang="en-US" altLang="zh-CN" sz="1800" dirty="0">
                <a:latin typeface="微软雅黑" panose="020B0503020204020204" pitchFamily="34" charset="-122"/>
                <a:ea typeface="微软雅黑" panose="020B0503020204020204" pitchFamily="34" charset="-122"/>
              </a:rPr>
              <a:t>Scanning devices</a:t>
            </a:r>
            <a:r>
              <a:rPr lang="zh-CN" altLang="en-US" sz="1800" dirty="0">
                <a:latin typeface="微软雅黑" panose="020B0503020204020204" pitchFamily="34" charset="-122"/>
                <a:ea typeface="微软雅黑" panose="020B0503020204020204" pitchFamily="34" charset="-122"/>
              </a:rPr>
              <a:t>）：图像扫描仪（</a:t>
            </a:r>
            <a:r>
              <a:rPr lang="en-US" altLang="zh-CN" sz="1800" dirty="0">
                <a:latin typeface="微软雅黑" panose="020B0503020204020204" pitchFamily="34" charset="-122"/>
                <a:ea typeface="微软雅黑" panose="020B0503020204020204" pitchFamily="34" charset="-122"/>
              </a:rPr>
              <a:t>Image scanner</a:t>
            </a:r>
            <a:r>
              <a:rPr lang="zh-CN" altLang="en-US" sz="1800" dirty="0">
                <a:latin typeface="微软雅黑" panose="020B0503020204020204" pitchFamily="34" charset="-122"/>
                <a:ea typeface="微软雅黑" panose="020B0503020204020204" pitchFamily="34" charset="-122"/>
              </a:rPr>
              <a:t>）、传真机（</a:t>
            </a:r>
            <a:r>
              <a:rPr lang="en-US" altLang="zh-CN" sz="1800" dirty="0">
                <a:latin typeface="微软雅黑" panose="020B0503020204020204" pitchFamily="34" charset="-122"/>
                <a:ea typeface="微软雅黑" panose="020B0503020204020204" pitchFamily="34" charset="-122"/>
              </a:rPr>
              <a:t>Fax machine</a:t>
            </a:r>
            <a:r>
              <a:rPr lang="zh-CN" altLang="en-US" sz="1800" dirty="0">
                <a:latin typeface="微软雅黑" panose="020B0503020204020204" pitchFamily="34" charset="-122"/>
                <a:ea typeface="微软雅黑" panose="020B0503020204020204" pitchFamily="34" charset="-122"/>
              </a:rPr>
              <a:t>）、条形码读入器（</a:t>
            </a:r>
            <a:r>
              <a:rPr lang="en-US" altLang="zh-CN" sz="1800" dirty="0">
                <a:latin typeface="微软雅黑" panose="020B0503020204020204" pitchFamily="34" charset="-122"/>
                <a:ea typeface="微软雅黑" panose="020B0503020204020204" pitchFamily="34" charset="-122"/>
              </a:rPr>
              <a:t>Bar-code reader</a:t>
            </a:r>
            <a:r>
              <a:rPr lang="zh-CN" altLang="en-US" sz="1800" dirty="0">
                <a:latin typeface="微软雅黑" panose="020B0503020204020204" pitchFamily="34" charset="-122"/>
                <a:ea typeface="微软雅黑" panose="020B0503020204020204" pitchFamily="34" charset="-122"/>
              </a:rPr>
              <a:t>）、字符与标志识别设备（</a:t>
            </a:r>
            <a:r>
              <a:rPr lang="en-US" altLang="zh-CN" sz="1800" dirty="0">
                <a:latin typeface="微软雅黑" panose="020B0503020204020204" pitchFamily="34" charset="-122"/>
                <a:ea typeface="微软雅黑" panose="020B0503020204020204" pitchFamily="34" charset="-122"/>
              </a:rPr>
              <a:t>Character and mark recognition devices</a:t>
            </a:r>
            <a:r>
              <a:rPr lang="zh-CN" altLang="en-US" sz="1800" dirty="0">
                <a:latin typeface="微软雅黑" panose="020B0503020204020204" pitchFamily="34" charset="-122"/>
                <a:ea typeface="微软雅黑" panose="020B0503020204020204" pitchFamily="34" charset="-122"/>
              </a:rPr>
              <a:t>）（如磁性墨水字符识别（</a:t>
            </a:r>
            <a:r>
              <a:rPr lang="en-US" altLang="zh-CN" sz="1800" dirty="0">
                <a:latin typeface="微软雅黑" panose="020B0503020204020204" pitchFamily="34" charset="-122"/>
                <a:ea typeface="微软雅黑" panose="020B0503020204020204" pitchFamily="34" charset="-122"/>
              </a:rPr>
              <a:t>MICR</a:t>
            </a:r>
            <a:r>
              <a:rPr lang="zh-CN" altLang="en-US" sz="1800" dirty="0">
                <a:latin typeface="微软雅黑" panose="020B0503020204020204" pitchFamily="34" charset="-122"/>
                <a:ea typeface="微软雅黑" panose="020B0503020204020204" pitchFamily="34" charset="-122"/>
              </a:rPr>
              <a:t>）、光学字符识别（</a:t>
            </a:r>
            <a:r>
              <a:rPr lang="en-US" altLang="zh-CN" sz="1800" dirty="0">
                <a:latin typeface="微软雅黑" panose="020B0503020204020204" pitchFamily="34" charset="-122"/>
                <a:ea typeface="微软雅黑" panose="020B0503020204020204" pitchFamily="34" charset="-122"/>
              </a:rPr>
              <a:t>OCR</a:t>
            </a:r>
            <a:r>
              <a:rPr lang="zh-CN" altLang="en-US" sz="1800" dirty="0">
                <a:latin typeface="微软雅黑" panose="020B0503020204020204" pitchFamily="34" charset="-122"/>
                <a:ea typeface="微软雅黑" panose="020B0503020204020204" pitchFamily="34" charset="-122"/>
              </a:rPr>
              <a:t>）、光学符号识别（</a:t>
            </a:r>
            <a:r>
              <a:rPr lang="en-US" altLang="zh-CN" sz="1800" dirty="0">
                <a:latin typeface="微软雅黑" panose="020B0503020204020204" pitchFamily="34" charset="-122"/>
                <a:ea typeface="微软雅黑" panose="020B0503020204020204" pitchFamily="34" charset="-122"/>
              </a:rPr>
              <a:t>OMR</a:t>
            </a:r>
            <a:r>
              <a:rPr lang="zh-CN" altLang="en-US" sz="1800" dirty="0">
                <a:latin typeface="微软雅黑" panose="020B0503020204020204" pitchFamily="34" charset="-122"/>
                <a:ea typeface="微软雅黑" panose="020B0503020204020204" pitchFamily="34" charset="-122"/>
              </a:rPr>
              <a:t>））、数码相机（</a:t>
            </a:r>
            <a:r>
              <a:rPr lang="en-US" altLang="zh-CN" sz="1800" dirty="0">
                <a:latin typeface="微软雅黑" panose="020B0503020204020204" pitchFamily="34" charset="-122"/>
                <a:ea typeface="微软雅黑" panose="020B0503020204020204" pitchFamily="34" charset="-122"/>
              </a:rPr>
              <a:t>Digital camera</a:t>
            </a:r>
            <a:r>
              <a:rPr lang="zh-CN" altLang="en-US" sz="1800" dirty="0">
                <a:latin typeface="微软雅黑" panose="020B0503020204020204" pitchFamily="34" charset="-122"/>
                <a:ea typeface="微软雅黑" panose="020B0503020204020204" pitchFamily="34" charset="-122"/>
              </a:rPr>
              <a:t>）等。</a:t>
            </a:r>
          </a:p>
          <a:p>
            <a:pPr lvl="1">
              <a:lnSpc>
                <a:spcPct val="150000"/>
              </a:lnSpc>
            </a:pPr>
            <a:r>
              <a:rPr lang="zh-CN" altLang="en-US" sz="1800" dirty="0">
                <a:latin typeface="微软雅黑" panose="020B0503020204020204" pitchFamily="34" charset="-122"/>
                <a:ea typeface="微软雅黑" panose="020B0503020204020204" pitchFamily="34" charset="-122"/>
              </a:rPr>
              <a:t>声音输入设备（</a:t>
            </a:r>
            <a:r>
              <a:rPr lang="en-US" altLang="zh-CN" sz="1800" dirty="0">
                <a:latin typeface="微软雅黑" panose="020B0503020204020204" pitchFamily="34" charset="-122"/>
                <a:ea typeface="微软雅黑" panose="020B0503020204020204" pitchFamily="34" charset="-122"/>
              </a:rPr>
              <a:t>Voice-input devices</a:t>
            </a:r>
            <a:r>
              <a:rPr lang="zh-CN" altLang="en-US" sz="1800" dirty="0">
                <a:latin typeface="微软雅黑" panose="020B0503020204020204" pitchFamily="34" charset="-122"/>
                <a:ea typeface="微软雅黑" panose="020B0503020204020204" pitchFamily="34" charset="-122"/>
              </a:rPr>
              <a:t>）：语音识别系统（</a:t>
            </a:r>
            <a:r>
              <a:rPr lang="en-US" altLang="zh-CN" sz="1800" dirty="0">
                <a:latin typeface="微软雅黑" panose="020B0503020204020204" pitchFamily="34" charset="-122"/>
                <a:ea typeface="微软雅黑" panose="020B0503020204020204" pitchFamily="34" charset="-122"/>
              </a:rPr>
              <a:t>Voice recognition system</a:t>
            </a:r>
            <a:r>
              <a:rPr lang="zh-CN" altLang="en-US" sz="1800"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2734969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094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直接输入设备</a:t>
            </a:r>
          </a:p>
        </p:txBody>
      </p:sp>
      <p:sp>
        <p:nvSpPr>
          <p:cNvPr id="36" name="Text Box 3"/>
          <p:cNvSpPr txBox="1">
            <a:spLocks noChangeArrowheads="1"/>
          </p:cNvSpPr>
          <p:nvPr/>
        </p:nvSpPr>
        <p:spPr bwMode="auto">
          <a:xfrm>
            <a:off x="4106829" y="6198895"/>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latin typeface="微软雅黑" panose="020B0503020204020204" pitchFamily="34" charset="-122"/>
                <a:ea typeface="微软雅黑" panose="020B0503020204020204" pitchFamily="34" charset="-122"/>
              </a:rPr>
              <a:t>触摸屏</a:t>
            </a:r>
          </a:p>
        </p:txBody>
      </p:sp>
      <p:sp>
        <p:nvSpPr>
          <p:cNvPr id="37" name="Text Box 4"/>
          <p:cNvSpPr txBox="1">
            <a:spLocks noChangeArrowheads="1"/>
          </p:cNvSpPr>
          <p:nvPr/>
        </p:nvSpPr>
        <p:spPr bwMode="auto">
          <a:xfrm>
            <a:off x="1809012" y="3230836"/>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latin typeface="微软雅黑" panose="020B0503020204020204" pitchFamily="34" charset="-122"/>
                <a:ea typeface="微软雅黑" panose="020B0503020204020204" pitchFamily="34" charset="-122"/>
              </a:rPr>
              <a:t>鼠标</a:t>
            </a:r>
          </a:p>
        </p:txBody>
      </p:sp>
      <p:sp>
        <p:nvSpPr>
          <p:cNvPr id="38" name="Text Box 5"/>
          <p:cNvSpPr txBox="1">
            <a:spLocks noChangeArrowheads="1"/>
          </p:cNvSpPr>
          <p:nvPr/>
        </p:nvSpPr>
        <p:spPr bwMode="auto">
          <a:xfrm>
            <a:off x="3979035" y="3627859"/>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latin typeface="微软雅黑" panose="020B0503020204020204" pitchFamily="34" charset="-122"/>
                <a:ea typeface="微软雅黑" panose="020B0503020204020204" pitchFamily="34" charset="-122"/>
              </a:rPr>
              <a:t>手写输入</a:t>
            </a:r>
          </a:p>
        </p:txBody>
      </p:sp>
      <p:grpSp>
        <p:nvGrpSpPr>
          <p:cNvPr id="39" name="Group 6"/>
          <p:cNvGrpSpPr>
            <a:grpSpLocks noChangeAspect="1"/>
          </p:cNvGrpSpPr>
          <p:nvPr/>
        </p:nvGrpSpPr>
        <p:grpSpPr bwMode="auto">
          <a:xfrm>
            <a:off x="3763130" y="4247214"/>
            <a:ext cx="1614790" cy="1833971"/>
            <a:chOff x="432" y="2208"/>
            <a:chExt cx="1444" cy="1640"/>
          </a:xfrm>
        </p:grpSpPr>
        <p:pic>
          <p:nvPicPr>
            <p:cNvPr id="40" name="Picture 7" descr="01-202-UNP15-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2218"/>
              <a:ext cx="1444" cy="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8"/>
            <p:cNvSpPr>
              <a:spLocks noChangeArrowheads="1"/>
            </p:cNvSpPr>
            <p:nvPr/>
          </p:nvSpPr>
          <p:spPr bwMode="auto">
            <a:xfrm>
              <a:off x="432" y="2208"/>
              <a:ext cx="1440" cy="1632"/>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grpSp>
        <p:nvGrpSpPr>
          <p:cNvPr id="42" name="Group 9"/>
          <p:cNvGrpSpPr>
            <a:grpSpLocks noChangeAspect="1"/>
          </p:cNvGrpSpPr>
          <p:nvPr/>
        </p:nvGrpSpPr>
        <p:grpSpPr bwMode="auto">
          <a:xfrm>
            <a:off x="3716280" y="1523821"/>
            <a:ext cx="1652270" cy="2072640"/>
            <a:chOff x="4123" y="1536"/>
            <a:chExt cx="1301" cy="1632"/>
          </a:xfrm>
        </p:grpSpPr>
        <p:pic>
          <p:nvPicPr>
            <p:cNvPr id="43" name="Picture 10" descr="01-202-UNP03-07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3" y="1536"/>
              <a:ext cx="1301" cy="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11"/>
            <p:cNvSpPr>
              <a:spLocks noChangeArrowheads="1"/>
            </p:cNvSpPr>
            <p:nvPr/>
          </p:nvSpPr>
          <p:spPr bwMode="auto">
            <a:xfrm>
              <a:off x="4128" y="1536"/>
              <a:ext cx="1296" cy="1632"/>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grpSp>
        <p:nvGrpSpPr>
          <p:cNvPr id="45" name="Group 12"/>
          <p:cNvGrpSpPr>
            <a:grpSpLocks noChangeAspect="1"/>
          </p:cNvGrpSpPr>
          <p:nvPr/>
        </p:nvGrpSpPr>
        <p:grpSpPr bwMode="auto">
          <a:xfrm>
            <a:off x="1010500" y="1523821"/>
            <a:ext cx="2292350" cy="1658938"/>
            <a:chOff x="478" y="1006"/>
            <a:chExt cx="1444" cy="1045"/>
          </a:xfrm>
        </p:grpSpPr>
        <p:pic>
          <p:nvPicPr>
            <p:cNvPr id="46" name="Picture 13" descr="Fig04-03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 y="1006"/>
              <a:ext cx="1444" cy="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14"/>
            <p:cNvSpPr>
              <a:spLocks noChangeArrowheads="1"/>
            </p:cNvSpPr>
            <p:nvPr/>
          </p:nvSpPr>
          <p:spPr bwMode="auto">
            <a:xfrm>
              <a:off x="480" y="1008"/>
              <a:ext cx="1440" cy="1043"/>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sp>
        <p:nvSpPr>
          <p:cNvPr id="48" name="Text Box 15"/>
          <p:cNvSpPr txBox="1">
            <a:spLocks noChangeArrowheads="1"/>
          </p:cNvSpPr>
          <p:nvPr/>
        </p:nvSpPr>
        <p:spPr bwMode="auto">
          <a:xfrm>
            <a:off x="1220843" y="6206711"/>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latin typeface="微软雅黑" panose="020B0503020204020204" pitchFamily="34" charset="-122"/>
                <a:ea typeface="微软雅黑" panose="020B0503020204020204" pitchFamily="34" charset="-122"/>
              </a:rPr>
              <a:t>游戏杆</a:t>
            </a:r>
          </a:p>
        </p:txBody>
      </p:sp>
      <p:grpSp>
        <p:nvGrpSpPr>
          <p:cNvPr id="49" name="Group 16"/>
          <p:cNvGrpSpPr>
            <a:grpSpLocks/>
          </p:cNvGrpSpPr>
          <p:nvPr/>
        </p:nvGrpSpPr>
        <p:grpSpPr bwMode="auto">
          <a:xfrm>
            <a:off x="1010500" y="4228572"/>
            <a:ext cx="1371600" cy="1852613"/>
            <a:chOff x="3456" y="2880"/>
            <a:chExt cx="864" cy="1167"/>
          </a:xfrm>
        </p:grpSpPr>
        <p:pic>
          <p:nvPicPr>
            <p:cNvPr id="50" name="Picture 17" descr="joystic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9" y="2880"/>
              <a:ext cx="861" cy="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18"/>
            <p:cNvSpPr>
              <a:spLocks noChangeArrowheads="1"/>
            </p:cNvSpPr>
            <p:nvPr/>
          </p:nvSpPr>
          <p:spPr bwMode="auto">
            <a:xfrm>
              <a:off x="3456" y="2880"/>
              <a:ext cx="864" cy="1152"/>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微软雅黑" panose="020B0503020204020204" pitchFamily="34" charset="-122"/>
                <a:ea typeface="微软雅黑" panose="020B0503020204020204" pitchFamily="34" charset="-122"/>
              </a:endParaRPr>
            </a:p>
          </p:txBody>
        </p:sp>
      </p:grpSp>
      <p:grpSp>
        <p:nvGrpSpPr>
          <p:cNvPr id="22" name="Group 3"/>
          <p:cNvGrpSpPr>
            <a:grpSpLocks noChangeAspect="1"/>
          </p:cNvGrpSpPr>
          <p:nvPr/>
        </p:nvGrpSpPr>
        <p:grpSpPr bwMode="auto">
          <a:xfrm>
            <a:off x="7081036" y="1541486"/>
            <a:ext cx="2047326" cy="1209847"/>
            <a:chOff x="768" y="1152"/>
            <a:chExt cx="1728" cy="1009"/>
          </a:xfrm>
        </p:grpSpPr>
        <p:pic>
          <p:nvPicPr>
            <p:cNvPr id="23" name="Picture 4" descr="01-202-UNP03-08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 y="1152"/>
              <a:ext cx="1723" cy="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5"/>
            <p:cNvSpPr>
              <a:spLocks noChangeArrowheads="1"/>
            </p:cNvSpPr>
            <p:nvPr/>
          </p:nvSpPr>
          <p:spPr bwMode="auto">
            <a:xfrm>
              <a:off x="768" y="1152"/>
              <a:ext cx="1728" cy="1008"/>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26" name="Group 6"/>
          <p:cNvGrpSpPr>
            <a:grpSpLocks noChangeAspect="1"/>
          </p:cNvGrpSpPr>
          <p:nvPr/>
        </p:nvGrpSpPr>
        <p:grpSpPr bwMode="auto">
          <a:xfrm>
            <a:off x="9697421" y="1541486"/>
            <a:ext cx="1580634" cy="1528310"/>
            <a:chOff x="998" y="2640"/>
            <a:chExt cx="1450" cy="1402"/>
          </a:xfrm>
        </p:grpSpPr>
        <p:pic>
          <p:nvPicPr>
            <p:cNvPr id="27" name="Picture 7" descr="01-202-UNP03-09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 y="2640"/>
              <a:ext cx="1450"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8"/>
            <p:cNvSpPr>
              <a:spLocks noChangeArrowheads="1"/>
            </p:cNvSpPr>
            <p:nvPr/>
          </p:nvSpPr>
          <p:spPr bwMode="auto">
            <a:xfrm>
              <a:off x="1008" y="2640"/>
              <a:ext cx="1440" cy="1392"/>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29" name="Group 9"/>
          <p:cNvGrpSpPr>
            <a:grpSpLocks noChangeAspect="1"/>
          </p:cNvGrpSpPr>
          <p:nvPr/>
        </p:nvGrpSpPr>
        <p:grpSpPr bwMode="auto">
          <a:xfrm>
            <a:off x="7323878" y="3826297"/>
            <a:ext cx="1523762" cy="1915451"/>
            <a:chOff x="2448" y="480"/>
            <a:chExt cx="1269" cy="1642"/>
          </a:xfrm>
        </p:grpSpPr>
        <p:pic>
          <p:nvPicPr>
            <p:cNvPr id="30" name="Picture 10" descr="01-202-UNP03-0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48" y="480"/>
              <a:ext cx="1265" cy="164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31" name="Rectangle 11"/>
            <p:cNvSpPr>
              <a:spLocks noChangeAspect="1" noChangeArrowheads="1"/>
            </p:cNvSpPr>
            <p:nvPr/>
          </p:nvSpPr>
          <p:spPr bwMode="auto">
            <a:xfrm>
              <a:off x="2448" y="480"/>
              <a:ext cx="1269" cy="1632"/>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32" name="Group 12"/>
          <p:cNvGrpSpPr>
            <a:grpSpLocks noChangeAspect="1"/>
          </p:cNvGrpSpPr>
          <p:nvPr/>
        </p:nvGrpSpPr>
        <p:grpSpPr bwMode="auto">
          <a:xfrm>
            <a:off x="9618345" y="3786438"/>
            <a:ext cx="1828800" cy="1996440"/>
            <a:chOff x="3984" y="960"/>
            <a:chExt cx="1440" cy="1572"/>
          </a:xfrm>
        </p:grpSpPr>
        <p:pic>
          <p:nvPicPr>
            <p:cNvPr id="33" name="Picture 13" descr="cod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960"/>
              <a:ext cx="1435" cy="157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14"/>
            <p:cNvSpPr>
              <a:spLocks noChangeArrowheads="1"/>
            </p:cNvSpPr>
            <p:nvPr/>
          </p:nvSpPr>
          <p:spPr bwMode="auto">
            <a:xfrm>
              <a:off x="3984" y="960"/>
              <a:ext cx="1440" cy="1571"/>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sp>
        <p:nvSpPr>
          <p:cNvPr id="35" name="Text Box 15"/>
          <p:cNvSpPr txBox="1">
            <a:spLocks noChangeArrowheads="1"/>
          </p:cNvSpPr>
          <p:nvPr/>
        </p:nvSpPr>
        <p:spPr bwMode="auto">
          <a:xfrm>
            <a:off x="7405721" y="3139670"/>
            <a:ext cx="1462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solidFill>
                  <a:srgbClr val="C00000"/>
                </a:solidFill>
                <a:latin typeface="微软雅黑" panose="020B0503020204020204" pitchFamily="34" charset="-122"/>
                <a:ea typeface="微软雅黑" panose="020B0503020204020204" pitchFamily="34" charset="-122"/>
              </a:rPr>
              <a:t>图像扫描仪</a:t>
            </a:r>
          </a:p>
        </p:txBody>
      </p:sp>
      <p:sp>
        <p:nvSpPr>
          <p:cNvPr id="53" name="Text Box 16"/>
          <p:cNvSpPr txBox="1">
            <a:spLocks noChangeArrowheads="1"/>
          </p:cNvSpPr>
          <p:nvPr/>
        </p:nvSpPr>
        <p:spPr bwMode="auto">
          <a:xfrm>
            <a:off x="9708322" y="5904548"/>
            <a:ext cx="180195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solidFill>
                  <a:srgbClr val="C00000"/>
                </a:solidFill>
                <a:latin typeface="微软雅黑" panose="020B0503020204020204" pitchFamily="34" charset="-122"/>
                <a:ea typeface="微软雅黑" panose="020B0503020204020204" pitchFamily="34" charset="-122"/>
              </a:rPr>
              <a:t>条形码读入与</a:t>
            </a:r>
          </a:p>
          <a:p>
            <a:pPr eaLnBrk="1" hangingPunct="1">
              <a:spcBef>
                <a:spcPct val="0"/>
              </a:spcBef>
              <a:buClrTx/>
              <a:buFontTx/>
              <a:buNone/>
            </a:pPr>
            <a:r>
              <a:rPr lang="zh-CN" altLang="en-US" sz="2000" dirty="0">
                <a:solidFill>
                  <a:srgbClr val="C00000"/>
                </a:solidFill>
                <a:latin typeface="微软雅黑" panose="020B0503020204020204" pitchFamily="34" charset="-122"/>
                <a:ea typeface="微软雅黑" panose="020B0503020204020204" pitchFamily="34" charset="-122"/>
              </a:rPr>
              <a:t>光学符号识别</a:t>
            </a:r>
          </a:p>
        </p:txBody>
      </p:sp>
      <p:sp>
        <p:nvSpPr>
          <p:cNvPr id="54" name="Text Box 17"/>
          <p:cNvSpPr txBox="1">
            <a:spLocks noChangeArrowheads="1"/>
          </p:cNvSpPr>
          <p:nvPr/>
        </p:nvSpPr>
        <p:spPr bwMode="auto">
          <a:xfrm>
            <a:off x="9887663" y="3079072"/>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solidFill>
                  <a:srgbClr val="C00000"/>
                </a:solidFill>
                <a:latin typeface="微软雅黑" panose="020B0503020204020204" pitchFamily="34" charset="-122"/>
                <a:ea typeface="微软雅黑" panose="020B0503020204020204" pitchFamily="34" charset="-122"/>
              </a:rPr>
              <a:t>数码相机</a:t>
            </a:r>
          </a:p>
        </p:txBody>
      </p:sp>
      <p:sp>
        <p:nvSpPr>
          <p:cNvPr id="55" name="Text Box 18"/>
          <p:cNvSpPr txBox="1">
            <a:spLocks noChangeArrowheads="1"/>
          </p:cNvSpPr>
          <p:nvPr/>
        </p:nvSpPr>
        <p:spPr bwMode="auto">
          <a:xfrm>
            <a:off x="7323878" y="5898436"/>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eaLnBrk="1" hangingPunct="1">
              <a:spcBef>
                <a:spcPct val="0"/>
              </a:spcBef>
              <a:buClrTx/>
              <a:buFontTx/>
              <a:buNone/>
            </a:pPr>
            <a:r>
              <a:rPr lang="zh-CN" altLang="en-US" sz="2000" dirty="0">
                <a:solidFill>
                  <a:srgbClr val="C00000"/>
                </a:solidFill>
                <a:latin typeface="微软雅黑" panose="020B0503020204020204" pitchFamily="34" charset="-122"/>
                <a:ea typeface="微软雅黑" panose="020B0503020204020204" pitchFamily="34" charset="-122"/>
              </a:rPr>
              <a:t>光学字符识别</a:t>
            </a:r>
          </a:p>
        </p:txBody>
      </p:sp>
    </p:spTree>
    <p:extLst>
      <p:ext uri="{BB962C8B-B14F-4D97-AF65-F5344CB8AC3E}">
        <p14:creationId xmlns:p14="http://schemas.microsoft.com/office/powerpoint/2010/main" val="38715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 calcmode="lin" valueType="num">
                                      <p:cBhvr>
                                        <p:cTn id="9" dur="500" fill="hold"/>
                                        <p:tgtEl>
                                          <p:spTgt spid="45"/>
                                        </p:tgtEl>
                                        <p:attrNameLst>
                                          <p:attrName>ppt_x</p:attrName>
                                        </p:attrNameLst>
                                      </p:cBhvr>
                                      <p:tavLst>
                                        <p:tav tm="0">
                                          <p:val>
                                            <p:fltVal val="0.5"/>
                                          </p:val>
                                        </p:tav>
                                        <p:tav tm="100000">
                                          <p:val>
                                            <p:strVal val="#ppt_x"/>
                                          </p:val>
                                        </p:tav>
                                      </p:tavLst>
                                    </p:anim>
                                    <p:anim calcmode="lin" valueType="num">
                                      <p:cBhvr>
                                        <p:cTn id="10" dur="500" fill="hold"/>
                                        <p:tgtEl>
                                          <p:spTgt spid="45"/>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left)">
                                      <p:cBhvr>
                                        <p:cTn id="14" dur="500"/>
                                        <p:tgtEl>
                                          <p:spTgt spid="37"/>
                                        </p:tgtEl>
                                      </p:cBhvr>
                                    </p:animEffect>
                                  </p:childTnLst>
                                </p:cTn>
                              </p:par>
                            </p:childTnLst>
                          </p:cTn>
                        </p:par>
                        <p:par>
                          <p:cTn id="15" fill="hold">
                            <p:stCondLst>
                              <p:cond delay="1000"/>
                            </p:stCondLst>
                            <p:childTnLst>
                              <p:par>
                                <p:cTn id="16" presetID="23" presetClass="entr" presetSubtype="528"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ppt_w</p:attrName>
                                        </p:attrNameLst>
                                      </p:cBhvr>
                                      <p:tavLst>
                                        <p:tav tm="0">
                                          <p:val>
                                            <p:fltVal val="0"/>
                                          </p:val>
                                        </p:tav>
                                        <p:tav tm="100000">
                                          <p:val>
                                            <p:strVal val="#ppt_w"/>
                                          </p:val>
                                        </p:tav>
                                      </p:tavLst>
                                    </p:anim>
                                    <p:anim calcmode="lin" valueType="num">
                                      <p:cBhvr>
                                        <p:cTn id="19" dur="500" fill="hold"/>
                                        <p:tgtEl>
                                          <p:spTgt spid="39"/>
                                        </p:tgtEl>
                                        <p:attrNameLst>
                                          <p:attrName>ppt_h</p:attrName>
                                        </p:attrNameLst>
                                      </p:cBhvr>
                                      <p:tavLst>
                                        <p:tav tm="0">
                                          <p:val>
                                            <p:fltVal val="0"/>
                                          </p:val>
                                        </p:tav>
                                        <p:tav tm="100000">
                                          <p:val>
                                            <p:strVal val="#ppt_h"/>
                                          </p:val>
                                        </p:tav>
                                      </p:tavLst>
                                    </p:anim>
                                    <p:anim calcmode="lin" valueType="num">
                                      <p:cBhvr>
                                        <p:cTn id="20" dur="500" fill="hold"/>
                                        <p:tgtEl>
                                          <p:spTgt spid="39"/>
                                        </p:tgtEl>
                                        <p:attrNameLst>
                                          <p:attrName>ppt_x</p:attrName>
                                        </p:attrNameLst>
                                      </p:cBhvr>
                                      <p:tavLst>
                                        <p:tav tm="0">
                                          <p:val>
                                            <p:fltVal val="0.5"/>
                                          </p:val>
                                        </p:tav>
                                        <p:tav tm="100000">
                                          <p:val>
                                            <p:strVal val="#ppt_x"/>
                                          </p:val>
                                        </p:tav>
                                      </p:tavLst>
                                    </p:anim>
                                    <p:anim calcmode="lin" valueType="num">
                                      <p:cBhvr>
                                        <p:cTn id="21" dur="500" fill="hold"/>
                                        <p:tgtEl>
                                          <p:spTgt spid="39"/>
                                        </p:tgtEl>
                                        <p:attrNameLst>
                                          <p:attrName>ppt_y</p:attrName>
                                        </p:attrNameLst>
                                      </p:cBhvr>
                                      <p:tavLst>
                                        <p:tav tm="0">
                                          <p:val>
                                            <p:fltVal val="0.5"/>
                                          </p:val>
                                        </p:tav>
                                        <p:tav tm="100000">
                                          <p:val>
                                            <p:strVal val="#ppt_y"/>
                                          </p:val>
                                        </p:tav>
                                      </p:tavLst>
                                    </p:anim>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childTnLst>
                          </p:cTn>
                        </p:par>
                        <p:par>
                          <p:cTn id="26" fill="hold">
                            <p:stCondLst>
                              <p:cond delay="2000"/>
                            </p:stCondLst>
                            <p:childTnLst>
                              <p:par>
                                <p:cTn id="27" presetID="23" presetClass="entr" presetSubtype="528"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 calcmode="lin" valueType="num">
                                      <p:cBhvr>
                                        <p:cTn id="31" dur="500" fill="hold"/>
                                        <p:tgtEl>
                                          <p:spTgt spid="49"/>
                                        </p:tgtEl>
                                        <p:attrNameLst>
                                          <p:attrName>ppt_x</p:attrName>
                                        </p:attrNameLst>
                                      </p:cBhvr>
                                      <p:tavLst>
                                        <p:tav tm="0">
                                          <p:val>
                                            <p:fltVal val="0.5"/>
                                          </p:val>
                                        </p:tav>
                                        <p:tav tm="100000">
                                          <p:val>
                                            <p:strVal val="#ppt_x"/>
                                          </p:val>
                                        </p:tav>
                                      </p:tavLst>
                                    </p:anim>
                                    <p:anim calcmode="lin" valueType="num">
                                      <p:cBhvr>
                                        <p:cTn id="32" dur="500" fill="hold"/>
                                        <p:tgtEl>
                                          <p:spTgt spid="49"/>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par>
                          <p:cTn id="37" fill="hold">
                            <p:stCondLst>
                              <p:cond delay="3000"/>
                            </p:stCondLst>
                            <p:childTnLst>
                              <p:par>
                                <p:cTn id="38" presetID="23" presetClass="entr" presetSubtype="528"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 calcmode="lin" valueType="num">
                                      <p:cBhvr>
                                        <p:cTn id="42" dur="500" fill="hold"/>
                                        <p:tgtEl>
                                          <p:spTgt spid="42"/>
                                        </p:tgtEl>
                                        <p:attrNameLst>
                                          <p:attrName>ppt_x</p:attrName>
                                        </p:attrNameLst>
                                      </p:cBhvr>
                                      <p:tavLst>
                                        <p:tav tm="0">
                                          <p:val>
                                            <p:fltVal val="0.5"/>
                                          </p:val>
                                        </p:tav>
                                        <p:tav tm="100000">
                                          <p:val>
                                            <p:strVal val="#ppt_x"/>
                                          </p:val>
                                        </p:tav>
                                      </p:tavLst>
                                    </p:anim>
                                    <p:anim calcmode="lin" valueType="num">
                                      <p:cBhvr>
                                        <p:cTn id="43" dur="500" fill="hold"/>
                                        <p:tgtEl>
                                          <p:spTgt spid="42"/>
                                        </p:tgtEl>
                                        <p:attrNameLst>
                                          <p:attrName>ppt_y</p:attrName>
                                        </p:attrNameLst>
                                      </p:cBhvr>
                                      <p:tavLst>
                                        <p:tav tm="0">
                                          <p:val>
                                            <p:fltVal val="0.5"/>
                                          </p:val>
                                        </p:tav>
                                        <p:tav tm="100000">
                                          <p:val>
                                            <p:strVal val="#ppt_y"/>
                                          </p:val>
                                        </p:tav>
                                      </p:tavLst>
                                    </p:anim>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right)">
                                      <p:cBhvr>
                                        <p:cTn id="47" dur="500"/>
                                        <p:tgtEl>
                                          <p:spTgt spid="38"/>
                                        </p:tgtEl>
                                      </p:cBhvr>
                                    </p:animEffect>
                                  </p:childTnLst>
                                </p:cTn>
                              </p:par>
                            </p:childTnLst>
                          </p:cTn>
                        </p:par>
                        <p:par>
                          <p:cTn id="48" fill="hold">
                            <p:stCondLst>
                              <p:cond delay="4000"/>
                            </p:stCondLst>
                            <p:childTnLst>
                              <p:par>
                                <p:cTn id="49" presetID="23" presetClass="entr" presetSubtype="528"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 calcmode="lin" valueType="num">
                                      <p:cBhvr>
                                        <p:cTn id="53" dur="500" fill="hold"/>
                                        <p:tgtEl>
                                          <p:spTgt spid="22"/>
                                        </p:tgtEl>
                                        <p:attrNameLst>
                                          <p:attrName>ppt_x</p:attrName>
                                        </p:attrNameLst>
                                      </p:cBhvr>
                                      <p:tavLst>
                                        <p:tav tm="0">
                                          <p:val>
                                            <p:fltVal val="0.5"/>
                                          </p:val>
                                        </p:tav>
                                        <p:tav tm="100000">
                                          <p:val>
                                            <p:strVal val="#ppt_x"/>
                                          </p:val>
                                        </p:tav>
                                      </p:tavLst>
                                    </p:anim>
                                    <p:anim calcmode="lin" valueType="num">
                                      <p:cBhvr>
                                        <p:cTn id="54" dur="500" fill="hold"/>
                                        <p:tgtEl>
                                          <p:spTgt spid="22"/>
                                        </p:tgtEl>
                                        <p:attrNameLst>
                                          <p:attrName>ppt_y</p:attrName>
                                        </p:attrNameLst>
                                      </p:cBhvr>
                                      <p:tavLst>
                                        <p:tav tm="0">
                                          <p:val>
                                            <p:fltVal val="0.5"/>
                                          </p:val>
                                        </p:tav>
                                        <p:tav tm="100000">
                                          <p:val>
                                            <p:strVal val="#ppt_y"/>
                                          </p:val>
                                        </p:tav>
                                      </p:tavLst>
                                    </p:anim>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500"/>
                                        <p:tgtEl>
                                          <p:spTgt spid="35"/>
                                        </p:tgtEl>
                                      </p:cBhvr>
                                    </p:animEffect>
                                  </p:childTnLst>
                                </p:cTn>
                              </p:par>
                            </p:childTnLst>
                          </p:cTn>
                        </p:par>
                        <p:par>
                          <p:cTn id="59" fill="hold">
                            <p:stCondLst>
                              <p:cond delay="5000"/>
                            </p:stCondLst>
                            <p:childTnLst>
                              <p:par>
                                <p:cTn id="60" presetID="23" presetClass="entr" presetSubtype="528"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 calcmode="lin" valueType="num">
                                      <p:cBhvr>
                                        <p:cTn id="64" dur="500" fill="hold"/>
                                        <p:tgtEl>
                                          <p:spTgt spid="29"/>
                                        </p:tgtEl>
                                        <p:attrNameLst>
                                          <p:attrName>ppt_x</p:attrName>
                                        </p:attrNameLst>
                                      </p:cBhvr>
                                      <p:tavLst>
                                        <p:tav tm="0">
                                          <p:val>
                                            <p:fltVal val="0.5"/>
                                          </p:val>
                                        </p:tav>
                                        <p:tav tm="100000">
                                          <p:val>
                                            <p:strVal val="#ppt_x"/>
                                          </p:val>
                                        </p:tav>
                                      </p:tavLst>
                                    </p:anim>
                                    <p:anim calcmode="lin" valueType="num">
                                      <p:cBhvr>
                                        <p:cTn id="65" dur="500" fill="hold"/>
                                        <p:tgtEl>
                                          <p:spTgt spid="29"/>
                                        </p:tgtEl>
                                        <p:attrNameLst>
                                          <p:attrName>ppt_y</p:attrName>
                                        </p:attrNameLst>
                                      </p:cBhvr>
                                      <p:tavLst>
                                        <p:tav tm="0">
                                          <p:val>
                                            <p:fltVal val="0.5"/>
                                          </p:val>
                                        </p:tav>
                                        <p:tav tm="100000">
                                          <p:val>
                                            <p:strVal val="#ppt_y"/>
                                          </p:val>
                                        </p:tav>
                                      </p:tavLst>
                                    </p:anim>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left)">
                                      <p:cBhvr>
                                        <p:cTn id="69" dur="500"/>
                                        <p:tgtEl>
                                          <p:spTgt spid="55"/>
                                        </p:tgtEl>
                                      </p:cBhvr>
                                    </p:animEffect>
                                  </p:childTnLst>
                                </p:cTn>
                              </p:par>
                            </p:childTnLst>
                          </p:cTn>
                        </p:par>
                        <p:par>
                          <p:cTn id="70" fill="hold">
                            <p:stCondLst>
                              <p:cond delay="6000"/>
                            </p:stCondLst>
                            <p:childTnLst>
                              <p:par>
                                <p:cTn id="71" presetID="23" presetClass="entr" presetSubtype="528"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ppt_x</p:attrName>
                                        </p:attrNameLst>
                                      </p:cBhvr>
                                      <p:tavLst>
                                        <p:tav tm="0">
                                          <p:val>
                                            <p:fltVal val="0.5"/>
                                          </p:val>
                                        </p:tav>
                                        <p:tav tm="100000">
                                          <p:val>
                                            <p:strVal val="#ppt_x"/>
                                          </p:val>
                                        </p:tav>
                                      </p:tavLst>
                                    </p:anim>
                                    <p:anim calcmode="lin" valueType="num">
                                      <p:cBhvr>
                                        <p:cTn id="76" dur="500" fill="hold"/>
                                        <p:tgtEl>
                                          <p:spTgt spid="32"/>
                                        </p:tgtEl>
                                        <p:attrNameLst>
                                          <p:attrName>ppt_y</p:attrName>
                                        </p:attrNameLst>
                                      </p:cBhvr>
                                      <p:tavLst>
                                        <p:tav tm="0">
                                          <p:val>
                                            <p:fltVal val="0.5"/>
                                          </p:val>
                                        </p:tav>
                                        <p:tav tm="100000">
                                          <p:val>
                                            <p:strVal val="#ppt_y"/>
                                          </p:val>
                                        </p:tav>
                                      </p:tavLst>
                                    </p:anim>
                                  </p:childTnLst>
                                </p:cTn>
                              </p:par>
                            </p:childTnLst>
                          </p:cTn>
                        </p:par>
                        <p:par>
                          <p:cTn id="77" fill="hold">
                            <p:stCondLst>
                              <p:cond delay="6500"/>
                            </p:stCondLst>
                            <p:childTnLst>
                              <p:par>
                                <p:cTn id="78" presetID="22" presetClass="entr" presetSubtype="2"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wipe(right)">
                                      <p:cBhvr>
                                        <p:cTn id="80" dur="500"/>
                                        <p:tgtEl>
                                          <p:spTgt spid="53"/>
                                        </p:tgtEl>
                                      </p:cBhvr>
                                    </p:animEffect>
                                  </p:childTnLst>
                                </p:cTn>
                              </p:par>
                            </p:childTnLst>
                          </p:cTn>
                        </p:par>
                        <p:par>
                          <p:cTn id="81" fill="hold">
                            <p:stCondLst>
                              <p:cond delay="7000"/>
                            </p:stCondLst>
                            <p:childTnLst>
                              <p:par>
                                <p:cTn id="82" presetID="23" presetClass="entr" presetSubtype="528"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fltVal val="0"/>
                                          </p:val>
                                        </p:tav>
                                        <p:tav tm="100000">
                                          <p:val>
                                            <p:strVal val="#ppt_h"/>
                                          </p:val>
                                        </p:tav>
                                      </p:tavLst>
                                    </p:anim>
                                    <p:anim calcmode="lin" valueType="num">
                                      <p:cBhvr>
                                        <p:cTn id="86" dur="500" fill="hold"/>
                                        <p:tgtEl>
                                          <p:spTgt spid="26"/>
                                        </p:tgtEl>
                                        <p:attrNameLst>
                                          <p:attrName>ppt_x</p:attrName>
                                        </p:attrNameLst>
                                      </p:cBhvr>
                                      <p:tavLst>
                                        <p:tav tm="0">
                                          <p:val>
                                            <p:fltVal val="0.5"/>
                                          </p:val>
                                        </p:tav>
                                        <p:tav tm="100000">
                                          <p:val>
                                            <p:strVal val="#ppt_x"/>
                                          </p:val>
                                        </p:tav>
                                      </p:tavLst>
                                    </p:anim>
                                    <p:anim calcmode="lin" valueType="num">
                                      <p:cBhvr>
                                        <p:cTn id="87" dur="500" fill="hold"/>
                                        <p:tgtEl>
                                          <p:spTgt spid="26"/>
                                        </p:tgtEl>
                                        <p:attrNameLst>
                                          <p:attrName>ppt_y</p:attrName>
                                        </p:attrNameLst>
                                      </p:cBhvr>
                                      <p:tavLst>
                                        <p:tav tm="0">
                                          <p:val>
                                            <p:fltVal val="0.5"/>
                                          </p:val>
                                        </p:tav>
                                        <p:tav tm="100000">
                                          <p:val>
                                            <p:strVal val="#ppt_y"/>
                                          </p:val>
                                        </p:tav>
                                      </p:tavLst>
                                    </p:anim>
                                  </p:childTnLst>
                                </p:cTn>
                              </p:par>
                            </p:childTnLst>
                          </p:cTn>
                        </p:par>
                        <p:par>
                          <p:cTn id="88" fill="hold">
                            <p:stCondLst>
                              <p:cond delay="7500"/>
                            </p:stCondLst>
                            <p:childTnLst>
                              <p:par>
                                <p:cTn id="89" presetID="22" presetClass="entr" presetSubtype="2" fill="hold" grpId="0" nodeType="after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wipe(right)">
                                      <p:cBhvr>
                                        <p:cTn id="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37" grpId="0" autoUpdateAnimBg="0"/>
      <p:bldP spid="38" grpId="0" autoUpdateAnimBg="0"/>
      <p:bldP spid="48" grpId="0" autoUpdateAnimBg="0"/>
      <p:bldP spid="35" grpId="0" autoUpdateAnimBg="0"/>
      <p:bldP spid="53" grpId="0" autoUpdateAnimBg="0"/>
      <p:bldP spid="54" grpId="0" autoUpdateAnimBg="0"/>
      <p:bldP spid="5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2" y="184613"/>
            <a:ext cx="4705827"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00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计算无处不在</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8" name="Text Box 4">
            <a:extLst>
              <a:ext uri="{FF2B5EF4-FFF2-40B4-BE49-F238E27FC236}">
                <a16:creationId xmlns:a16="http://schemas.microsoft.com/office/drawing/2014/main" id="{F69B5344-1CE2-4428-8C7A-B6DD8DB71481}"/>
              </a:ext>
            </a:extLst>
          </p:cNvPr>
          <p:cNvSpPr txBox="1">
            <a:spLocks noChangeArrowheads="1"/>
          </p:cNvSpPr>
          <p:nvPr/>
        </p:nvSpPr>
        <p:spPr bwMode="auto">
          <a:xfrm>
            <a:off x="3782142" y="3636165"/>
            <a:ext cx="4397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i="1" dirty="0">
                <a:solidFill>
                  <a:srgbClr val="C00000"/>
                </a:solidFill>
                <a:effectLst>
                  <a:outerShdw blurRad="38100" dist="38100" dir="2700000" algn="tl">
                    <a:srgbClr val="C0C0C0"/>
                  </a:outerShdw>
                </a:effectLst>
              </a:rPr>
              <a:t>Computers are </a:t>
            </a:r>
            <a:r>
              <a:rPr lang="en-US" altLang="zh-CN" sz="2800" i="1" dirty="0">
                <a:solidFill>
                  <a:srgbClr val="C00000"/>
                </a:solidFill>
                <a:effectLst>
                  <a:outerShdw blurRad="38100" dist="38100" dir="2700000" algn="tl">
                    <a:srgbClr val="C0C0C0"/>
                  </a:outerShdw>
                </a:effectLst>
              </a:rPr>
              <a:t>everywhere</a:t>
            </a:r>
            <a:r>
              <a:rPr lang="zh-CN" altLang="en-US" sz="2800" i="1" dirty="0" smtClean="0">
                <a:solidFill>
                  <a:srgbClr val="C00000"/>
                </a:solidFill>
                <a:effectLst>
                  <a:outerShdw blurRad="38100" dist="38100" dir="2700000" algn="tl">
                    <a:srgbClr val="C0C0C0"/>
                  </a:outerShdw>
                </a:effectLst>
              </a:rPr>
              <a:t>！</a:t>
            </a:r>
            <a:endParaRPr lang="zh-CN" altLang="en-US" sz="2800" i="1" dirty="0">
              <a:solidFill>
                <a:srgbClr val="C00000"/>
              </a:solidFill>
              <a:effectLst>
                <a:outerShdw blurRad="38100" dist="38100" dir="2700000" algn="tl">
                  <a:srgbClr val="C0C0C0"/>
                </a:outerShdw>
              </a:effectLst>
            </a:endParaRPr>
          </a:p>
        </p:txBody>
      </p:sp>
      <p:pic>
        <p:nvPicPr>
          <p:cNvPr id="9" name="Picture 22" descr="阿凡达">
            <a:extLst>
              <a:ext uri="{FF2B5EF4-FFF2-40B4-BE49-F238E27FC236}">
                <a16:creationId xmlns:a16="http://schemas.microsoft.com/office/drawing/2014/main" id="{37933CCE-8DF5-460F-857E-AF1117595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5768" y="1715053"/>
            <a:ext cx="2872750" cy="179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
            <a:extLst>
              <a:ext uri="{FF2B5EF4-FFF2-40B4-BE49-F238E27FC236}">
                <a16:creationId xmlns:a16="http://schemas.microsoft.com/office/drawing/2014/main" id="{744B3596-DFA0-449B-A286-C0D8FE2D4F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42113" y="4304733"/>
            <a:ext cx="3183528" cy="194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
            <a:extLst>
              <a:ext uri="{FF2B5EF4-FFF2-40B4-BE49-F238E27FC236}">
                <a16:creationId xmlns:a16="http://schemas.microsoft.com/office/drawing/2014/main" id="{DEA52F39-5983-4279-A573-986F65CF5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45768" y="4236811"/>
            <a:ext cx="3088774" cy="205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
            <a:extLst>
              <a:ext uri="{FF2B5EF4-FFF2-40B4-BE49-F238E27FC236}">
                <a16:creationId xmlns:a16="http://schemas.microsoft.com/office/drawing/2014/main" id="{69ADED36-5E76-433B-87E9-5D052905BED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42113" y="1715053"/>
            <a:ext cx="3183528" cy="187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2929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35032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输出与输出设备</a:t>
            </a:r>
          </a:p>
        </p:txBody>
      </p:sp>
      <p:sp>
        <p:nvSpPr>
          <p:cNvPr id="52" name="内容占位符 2"/>
          <p:cNvSpPr txBox="1">
            <a:spLocks/>
          </p:cNvSpPr>
          <p:nvPr/>
        </p:nvSpPr>
        <p:spPr>
          <a:xfrm>
            <a:off x="622841" y="1501891"/>
            <a:ext cx="109813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计算机的输出是：经过计算机处理的数据</a:t>
            </a:r>
          </a:p>
          <a:p>
            <a:pPr lvl="1">
              <a:lnSpc>
                <a:spcPct val="150000"/>
              </a:lnSpc>
            </a:pPr>
            <a:r>
              <a:rPr lang="zh-CN" altLang="en-US" sz="1800" dirty="0">
                <a:latin typeface="微软雅黑" panose="020B0503020204020204" pitchFamily="34" charset="-122"/>
                <a:ea typeface="微软雅黑" panose="020B0503020204020204" pitchFamily="34" charset="-122"/>
              </a:rPr>
              <a:t>文本（</a:t>
            </a:r>
            <a:r>
              <a:rPr lang="en-US" altLang="zh-CN" sz="1800" dirty="0">
                <a:latin typeface="微软雅黑" panose="020B0503020204020204" pitchFamily="34" charset="-122"/>
                <a:ea typeface="微软雅黑" panose="020B0503020204020204" pitchFamily="34" charset="-122"/>
              </a:rPr>
              <a:t>Text</a:t>
            </a:r>
            <a:r>
              <a:rPr lang="zh-CN" altLang="en-US" sz="1800" dirty="0">
                <a:latin typeface="微软雅黑" panose="020B0503020204020204" pitchFamily="34" charset="-122"/>
                <a:ea typeface="微软雅黑" panose="020B0503020204020204" pitchFamily="34" charset="-122"/>
              </a:rPr>
              <a:t>）、图形（</a:t>
            </a:r>
            <a:r>
              <a:rPr lang="en-US" altLang="zh-CN" sz="1800" dirty="0">
                <a:latin typeface="微软雅黑" panose="020B0503020204020204" pitchFamily="34" charset="-122"/>
                <a:ea typeface="微软雅黑" panose="020B0503020204020204" pitchFamily="34" charset="-122"/>
              </a:rPr>
              <a:t>Graphics</a:t>
            </a:r>
            <a:r>
              <a:rPr lang="zh-CN" altLang="en-US" sz="1800" dirty="0">
                <a:latin typeface="微软雅黑" panose="020B0503020204020204" pitchFamily="34" charset="-122"/>
                <a:ea typeface="微软雅黑" panose="020B0503020204020204" pitchFamily="34" charset="-122"/>
              </a:rPr>
              <a:t>）、照片（</a:t>
            </a:r>
            <a:r>
              <a:rPr lang="en-US" altLang="zh-CN" sz="1800" dirty="0">
                <a:latin typeface="微软雅黑" panose="020B0503020204020204" pitchFamily="34" charset="-122"/>
                <a:ea typeface="微软雅黑" panose="020B0503020204020204" pitchFamily="34" charset="-122"/>
              </a:rPr>
              <a:t>Photos</a:t>
            </a:r>
            <a:r>
              <a:rPr lang="zh-CN" altLang="en-US" sz="1800" dirty="0">
                <a:latin typeface="微软雅黑" panose="020B0503020204020204" pitchFamily="34" charset="-122"/>
                <a:ea typeface="微软雅黑" panose="020B0503020204020204" pitchFamily="34" charset="-122"/>
              </a:rPr>
              <a:t>）、声音（</a:t>
            </a:r>
            <a:r>
              <a:rPr lang="en-US" altLang="zh-CN" sz="1800" dirty="0">
                <a:latin typeface="微软雅黑" panose="020B0503020204020204" pitchFamily="34" charset="-122"/>
                <a:ea typeface="微软雅黑" panose="020B0503020204020204" pitchFamily="34" charset="-122"/>
              </a:rPr>
              <a:t>Audio</a:t>
            </a:r>
            <a:r>
              <a:rPr lang="zh-CN" altLang="en-US" sz="1800" dirty="0">
                <a:latin typeface="微软雅黑" panose="020B0503020204020204" pitchFamily="34" charset="-122"/>
                <a:ea typeface="微软雅黑" panose="020B0503020204020204" pitchFamily="34" charset="-122"/>
              </a:rPr>
              <a:t>）、视频图像（</a:t>
            </a:r>
            <a:r>
              <a:rPr lang="en-US" altLang="zh-CN" sz="1800" dirty="0">
                <a:latin typeface="微软雅黑" panose="020B0503020204020204" pitchFamily="34" charset="-122"/>
                <a:ea typeface="微软雅黑" panose="020B0503020204020204" pitchFamily="34" charset="-122"/>
              </a:rPr>
              <a:t>Video</a:t>
            </a:r>
            <a:r>
              <a:rPr lang="zh-CN" altLang="en-US" sz="1800" dirty="0">
                <a:latin typeface="微软雅黑" panose="020B0503020204020204" pitchFamily="34" charset="-122"/>
                <a:ea typeface="微软雅黑" panose="020B0503020204020204" pitchFamily="34" charset="-122"/>
              </a:rPr>
              <a:t>）等。</a:t>
            </a:r>
          </a:p>
          <a:p>
            <a:pPr>
              <a:lnSpc>
                <a:spcPct val="150000"/>
              </a:lnSpc>
            </a:pPr>
            <a:r>
              <a:rPr lang="zh-CN" altLang="en-US" sz="2400" dirty="0">
                <a:latin typeface="微软雅黑" panose="020B0503020204020204" pitchFamily="34" charset="-122"/>
                <a:ea typeface="微软雅黑" panose="020B0503020204020204" pitchFamily="34" charset="-122"/>
              </a:rPr>
              <a:t>输出设备：</a:t>
            </a:r>
          </a:p>
          <a:p>
            <a:pPr lvl="1">
              <a:lnSpc>
                <a:spcPct val="150000"/>
              </a:lnSpc>
            </a:pPr>
            <a:r>
              <a:rPr lang="zh-CN" altLang="en-US" sz="1800" dirty="0">
                <a:latin typeface="微软雅黑" panose="020B0503020204020204" pitchFamily="34" charset="-122"/>
                <a:ea typeface="微软雅黑" panose="020B0503020204020204" pitchFamily="34" charset="-122"/>
              </a:rPr>
              <a:t>是从计算机输出信息的硬件。</a:t>
            </a:r>
          </a:p>
          <a:p>
            <a:pPr lvl="1">
              <a:lnSpc>
                <a:spcPct val="150000"/>
              </a:lnSpc>
            </a:pPr>
            <a:r>
              <a:rPr lang="zh-CN" altLang="en-US" sz="1800" dirty="0">
                <a:latin typeface="微软雅黑" panose="020B0503020204020204" pitchFamily="34" charset="-122"/>
                <a:ea typeface="微软雅黑" panose="020B0503020204020204" pitchFamily="34" charset="-122"/>
              </a:rPr>
              <a:t>可将数据从计算机能够存储和处理的形式，转换成人能够感知的形式。</a:t>
            </a:r>
          </a:p>
          <a:p>
            <a:pPr lvl="1">
              <a:lnSpc>
                <a:spcPct val="150000"/>
              </a:lnSpc>
            </a:pPr>
            <a:r>
              <a:rPr lang="zh-CN" altLang="en-US" sz="1800" dirty="0">
                <a:latin typeface="微软雅黑" panose="020B0503020204020204" pitchFamily="34" charset="-122"/>
                <a:ea typeface="微软雅黑" panose="020B0503020204020204" pitchFamily="34" charset="-122"/>
              </a:rPr>
              <a:t>常见的输出设备：显示器（</a:t>
            </a:r>
            <a:r>
              <a:rPr lang="en-US" altLang="zh-CN" sz="1800" dirty="0">
                <a:latin typeface="微软雅黑" panose="020B0503020204020204" pitchFamily="34" charset="-122"/>
                <a:ea typeface="微软雅黑" panose="020B0503020204020204" pitchFamily="34" charset="-122"/>
              </a:rPr>
              <a:t>Monitor</a:t>
            </a:r>
            <a:r>
              <a:rPr lang="zh-CN" altLang="en-US" sz="1800" dirty="0">
                <a:latin typeface="微软雅黑" panose="020B0503020204020204" pitchFamily="34" charset="-122"/>
                <a:ea typeface="微软雅黑" panose="020B0503020204020204" pitchFamily="34" charset="-122"/>
              </a:rPr>
              <a:t>）、打印机（</a:t>
            </a:r>
            <a:r>
              <a:rPr lang="en-US" altLang="zh-CN" sz="1800" dirty="0">
                <a:latin typeface="微软雅黑" panose="020B0503020204020204" pitchFamily="34" charset="-122"/>
                <a:ea typeface="微软雅黑" panose="020B0503020204020204" pitchFamily="34" charset="-122"/>
              </a:rPr>
              <a:t>Printer</a:t>
            </a:r>
            <a:r>
              <a:rPr lang="zh-CN" altLang="en-US" sz="1800" dirty="0">
                <a:latin typeface="微软雅黑" panose="020B0503020204020204" pitchFamily="34" charset="-122"/>
                <a:ea typeface="微软雅黑" panose="020B0503020204020204" pitchFamily="34" charset="-122"/>
              </a:rPr>
              <a:t>）、绘图机（</a:t>
            </a:r>
            <a:r>
              <a:rPr lang="en-US" altLang="zh-CN" sz="1800" dirty="0">
                <a:latin typeface="微软雅黑" panose="020B0503020204020204" pitchFamily="34" charset="-122"/>
                <a:ea typeface="微软雅黑" panose="020B0503020204020204" pitchFamily="34" charset="-122"/>
              </a:rPr>
              <a:t>Plotter</a:t>
            </a:r>
            <a:r>
              <a:rPr lang="zh-CN" altLang="en-US" sz="1800" dirty="0">
                <a:latin typeface="微软雅黑" panose="020B0503020204020204" pitchFamily="34" charset="-122"/>
                <a:ea typeface="微软雅黑" panose="020B0503020204020204" pitchFamily="34" charset="-122"/>
              </a:rPr>
              <a:t>）、音频输出设备（</a:t>
            </a:r>
            <a:r>
              <a:rPr lang="en-US" altLang="zh-CN" sz="1800" dirty="0">
                <a:latin typeface="微软雅黑" panose="020B0503020204020204" pitchFamily="34" charset="-122"/>
                <a:ea typeface="微软雅黑" panose="020B0503020204020204" pitchFamily="34" charset="-122"/>
              </a:rPr>
              <a:t>Audio output device</a:t>
            </a:r>
            <a:r>
              <a:rPr lang="zh-CN" altLang="en-US" sz="1800"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1837106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1112805"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显示器</a:t>
            </a:r>
          </a:p>
        </p:txBody>
      </p:sp>
      <p:sp>
        <p:nvSpPr>
          <p:cNvPr id="52" name="内容占位符 2"/>
          <p:cNvSpPr txBox="1">
            <a:spLocks/>
          </p:cNvSpPr>
          <p:nvPr/>
        </p:nvSpPr>
        <p:spPr>
          <a:xfrm>
            <a:off x="622841" y="1501891"/>
            <a:ext cx="777004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显示器的尺寸用屏幕对角线的长度来度量</a:t>
            </a:r>
          </a:p>
          <a:p>
            <a:pPr lvl="1">
              <a:lnSpc>
                <a:spcPct val="150000"/>
              </a:lnSpc>
            </a:pPr>
            <a:r>
              <a:rPr lang="zh-CN" altLang="en-US" sz="2000" dirty="0">
                <a:latin typeface="微软雅黑" panose="020B0503020204020204" pitchFamily="34" charset="-122"/>
                <a:ea typeface="微软雅黑" panose="020B0503020204020204" pitchFamily="34" charset="-122"/>
              </a:rPr>
              <a:t>常见的尺寸：</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19</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21 </a:t>
            </a:r>
            <a:r>
              <a:rPr lang="zh-CN" altLang="en-US" sz="2000" dirty="0">
                <a:latin typeface="微软雅黑" panose="020B0503020204020204" pitchFamily="34" charset="-122"/>
                <a:ea typeface="微软雅黑" panose="020B0503020204020204" pitchFamily="34" charset="-122"/>
              </a:rPr>
              <a:t>英吋。</a:t>
            </a:r>
          </a:p>
          <a:p>
            <a:pPr>
              <a:lnSpc>
                <a:spcPct val="150000"/>
              </a:lnSpc>
            </a:pPr>
            <a:r>
              <a:rPr lang="zh-CN" altLang="en-US" sz="2400" dirty="0">
                <a:latin typeface="微软雅黑" panose="020B0503020204020204" pitchFamily="34" charset="-122"/>
                <a:ea typeface="微软雅黑" panose="020B0503020204020204" pitchFamily="34" charset="-122"/>
              </a:rPr>
              <a:t>显示器的清晰程度用其分辨率（</a:t>
            </a:r>
            <a:r>
              <a:rPr lang="en-US" altLang="zh-CN" sz="2400" dirty="0">
                <a:latin typeface="微软雅黑" panose="020B0503020204020204" pitchFamily="34" charset="-122"/>
                <a:ea typeface="微软雅黑" panose="020B0503020204020204" pitchFamily="34" charset="-122"/>
              </a:rPr>
              <a:t>Resolution</a:t>
            </a:r>
            <a:r>
              <a:rPr lang="zh-CN" altLang="en-US" sz="2400" dirty="0">
                <a:latin typeface="微软雅黑" panose="020B0503020204020204" pitchFamily="34" charset="-122"/>
                <a:ea typeface="微软雅黑" panose="020B0503020204020204" pitchFamily="34" charset="-122"/>
              </a:rPr>
              <a:t>）来表示。</a:t>
            </a:r>
          </a:p>
          <a:p>
            <a:pPr lvl="1">
              <a:lnSpc>
                <a:spcPct val="150000"/>
              </a:lnSpc>
            </a:pPr>
            <a:r>
              <a:rPr lang="zh-CN" altLang="en-US" sz="2000" dirty="0">
                <a:latin typeface="微软雅黑" panose="020B0503020204020204" pitchFamily="34" charset="-122"/>
                <a:ea typeface="微软雅黑" panose="020B0503020204020204" pitchFamily="34" charset="-122"/>
              </a:rPr>
              <a:t>分辨率以象素（</a:t>
            </a:r>
            <a:r>
              <a:rPr lang="en-US" altLang="zh-CN" sz="2000" dirty="0">
                <a:latin typeface="微软雅黑" panose="020B0503020204020204" pitchFamily="34" charset="-122"/>
                <a:ea typeface="微软雅黑" panose="020B0503020204020204" pitchFamily="34" charset="-122"/>
              </a:rPr>
              <a:t>Pixels</a:t>
            </a:r>
            <a:r>
              <a:rPr lang="zh-CN" altLang="en-US" sz="2000" dirty="0">
                <a:latin typeface="微软雅黑" panose="020B0503020204020204" pitchFamily="34" charset="-122"/>
                <a:ea typeface="微软雅黑" panose="020B0503020204020204" pitchFamily="34" charset="-122"/>
              </a:rPr>
              <a:t>）来衡量。</a:t>
            </a:r>
          </a:p>
          <a:p>
            <a:pPr lvl="1">
              <a:lnSpc>
                <a:spcPct val="150000"/>
              </a:lnSpc>
            </a:pPr>
            <a:r>
              <a:rPr lang="zh-CN" altLang="en-US" sz="2000" dirty="0">
                <a:latin typeface="微软雅黑" panose="020B0503020204020204" pitchFamily="34" charset="-122"/>
                <a:ea typeface="微软雅黑" panose="020B0503020204020204" pitchFamily="34" charset="-122"/>
              </a:rPr>
              <a:t>单位面积内象素的数量越多</a:t>
            </a:r>
            <a:r>
              <a:rPr lang="zh-CN" altLang="en-US" sz="2000" dirty="0" smtClean="0">
                <a:latin typeface="微软雅黑" panose="020B0503020204020204" pitchFamily="34" charset="-122"/>
                <a:ea typeface="微软雅黑" panose="020B0503020204020204" pitchFamily="34" charset="-122"/>
              </a:rPr>
              <a:t>，分辨率</a:t>
            </a:r>
            <a:r>
              <a:rPr lang="zh-CN" altLang="en-US" sz="2000" dirty="0">
                <a:latin typeface="微软雅黑" panose="020B0503020204020204" pitchFamily="34" charset="-122"/>
                <a:ea typeface="微软雅黑" panose="020B0503020204020204" pitchFamily="34" charset="-122"/>
              </a:rPr>
              <a:t>越高。</a:t>
            </a:r>
          </a:p>
          <a:p>
            <a:pPr lvl="1">
              <a:lnSpc>
                <a:spcPct val="150000"/>
              </a:lnSpc>
            </a:pPr>
            <a:r>
              <a:rPr lang="en-US" altLang="zh-CN" sz="2000" dirty="0">
                <a:latin typeface="微软雅黑" panose="020B0503020204020204" pitchFamily="34" charset="-122"/>
                <a:ea typeface="微软雅黑" panose="020B0503020204020204" pitchFamily="34" charset="-122"/>
              </a:rPr>
              <a:t>2K</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2048×1152</a:t>
            </a:r>
            <a:r>
              <a:rPr lang="zh-CN" altLang="en-US" sz="2000" dirty="0">
                <a:latin typeface="微软雅黑" panose="020B0503020204020204" pitchFamily="34" charset="-122"/>
                <a:ea typeface="微软雅黑" panose="020B0503020204020204" pitchFamily="34" charset="-122"/>
              </a:rPr>
              <a:t>）</a:t>
            </a:r>
          </a:p>
          <a:p>
            <a:pPr lvl="1">
              <a:lnSpc>
                <a:spcPct val="150000"/>
              </a:lnSpc>
            </a:pPr>
            <a:r>
              <a:rPr lang="en-US" altLang="zh-CN" sz="2000" dirty="0">
                <a:latin typeface="微软雅黑" panose="020B0503020204020204" pitchFamily="34" charset="-122"/>
                <a:ea typeface="微软雅黑" panose="020B0503020204020204" pitchFamily="34" charset="-122"/>
              </a:rPr>
              <a:t>4K</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3840×2160</a:t>
            </a:r>
            <a:r>
              <a:rPr lang="zh-CN" altLang="en-US" sz="2000" dirty="0">
                <a:latin typeface="微软雅黑" panose="020B0503020204020204" pitchFamily="34" charset="-122"/>
                <a:ea typeface="微软雅黑" panose="020B0503020204020204" pitchFamily="34" charset="-122"/>
              </a:rPr>
              <a:t>）</a:t>
            </a:r>
          </a:p>
        </p:txBody>
      </p:sp>
      <p:grpSp>
        <p:nvGrpSpPr>
          <p:cNvPr id="8" name="Group 4"/>
          <p:cNvGrpSpPr>
            <a:grpSpLocks/>
          </p:cNvGrpSpPr>
          <p:nvPr/>
        </p:nvGrpSpPr>
        <p:grpSpPr bwMode="auto">
          <a:xfrm>
            <a:off x="8533109" y="893208"/>
            <a:ext cx="2951162" cy="2378075"/>
            <a:chOff x="3613" y="2688"/>
            <a:chExt cx="1859" cy="1498"/>
          </a:xfrm>
        </p:grpSpPr>
        <p:pic>
          <p:nvPicPr>
            <p:cNvPr id="9" name="Picture 5" descr="ole19584_0519L"/>
            <p:cNvPicPr>
              <a:picLocks noChangeAspect="1" noChangeArrowheads="1"/>
            </p:cNvPicPr>
            <p:nvPr/>
          </p:nvPicPr>
          <p:blipFill>
            <a:blip r:embed="rId3">
              <a:lum bright="-4000"/>
              <a:extLst>
                <a:ext uri="{28A0092B-C50C-407E-A947-70E740481C1C}">
                  <a14:useLocalDpi xmlns:a14="http://schemas.microsoft.com/office/drawing/2010/main" val="0"/>
                </a:ext>
              </a:extLst>
            </a:blip>
            <a:srcRect/>
            <a:stretch>
              <a:fillRect/>
            </a:stretch>
          </p:blipFill>
          <p:spPr bwMode="auto">
            <a:xfrm>
              <a:off x="3622" y="2688"/>
              <a:ext cx="1850" cy="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a:spLocks noChangeArrowheads="1"/>
            </p:cNvSpPr>
            <p:nvPr/>
          </p:nvSpPr>
          <p:spPr bwMode="auto">
            <a:xfrm>
              <a:off x="3613" y="2688"/>
              <a:ext cx="1859" cy="1488"/>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11" name="Group 4"/>
          <p:cNvGrpSpPr>
            <a:grpSpLocks/>
          </p:cNvGrpSpPr>
          <p:nvPr/>
        </p:nvGrpSpPr>
        <p:grpSpPr bwMode="auto">
          <a:xfrm>
            <a:off x="6440933" y="3950417"/>
            <a:ext cx="2514600" cy="2209800"/>
            <a:chOff x="1152" y="2201"/>
            <a:chExt cx="1584" cy="1392"/>
          </a:xfrm>
        </p:grpSpPr>
        <p:pic>
          <p:nvPicPr>
            <p:cNvPr id="12" name="Picture 5" descr="1-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4" y="2208"/>
              <a:ext cx="1582"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1152" y="2201"/>
              <a:ext cx="1584" cy="1392"/>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14" name="Group 7"/>
          <p:cNvGrpSpPr>
            <a:grpSpLocks/>
          </p:cNvGrpSpPr>
          <p:nvPr/>
        </p:nvGrpSpPr>
        <p:grpSpPr bwMode="auto">
          <a:xfrm>
            <a:off x="9609286" y="3755601"/>
            <a:ext cx="1908175" cy="2836863"/>
            <a:chOff x="3408" y="1968"/>
            <a:chExt cx="1202" cy="1787"/>
          </a:xfrm>
        </p:grpSpPr>
        <p:pic>
          <p:nvPicPr>
            <p:cNvPr id="15" name="Picture 8" descr="Fig04-15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1968"/>
              <a:ext cx="1202" cy="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9"/>
            <p:cNvSpPr>
              <a:spLocks noChangeArrowheads="1"/>
            </p:cNvSpPr>
            <p:nvPr/>
          </p:nvSpPr>
          <p:spPr bwMode="auto">
            <a:xfrm>
              <a:off x="3408" y="1968"/>
              <a:ext cx="1200" cy="1776"/>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sp>
        <p:nvSpPr>
          <p:cNvPr id="2" name="矩形 1"/>
          <p:cNvSpPr/>
          <p:nvPr/>
        </p:nvSpPr>
        <p:spPr>
          <a:xfrm>
            <a:off x="6871241" y="6230954"/>
            <a:ext cx="1815559" cy="369332"/>
          </a:xfrm>
          <a:prstGeom prst="rect">
            <a:avLst/>
          </a:prstGeom>
        </p:spPr>
        <p:txBody>
          <a:bodyPr wrap="square">
            <a:spAutoFit/>
          </a:bodyPr>
          <a:lstStyle/>
          <a:p>
            <a:pPr algn="ctr"/>
            <a:r>
              <a:rPr lang="en-US" altLang="zh-CN" dirty="0" smtClean="0"/>
              <a:t>CRT</a:t>
            </a:r>
            <a:r>
              <a:rPr lang="zh-CN" altLang="en-US" dirty="0" smtClean="0"/>
              <a:t>显示器</a:t>
            </a:r>
            <a:endParaRPr lang="zh-CN" altLang="en-US" dirty="0"/>
          </a:p>
        </p:txBody>
      </p:sp>
      <p:sp>
        <p:nvSpPr>
          <p:cNvPr id="3" name="矩形 2"/>
          <p:cNvSpPr/>
          <p:nvPr/>
        </p:nvSpPr>
        <p:spPr>
          <a:xfrm>
            <a:off x="9918821" y="6575001"/>
            <a:ext cx="1285929" cy="369332"/>
          </a:xfrm>
          <a:prstGeom prst="rect">
            <a:avLst/>
          </a:prstGeom>
        </p:spPr>
        <p:txBody>
          <a:bodyPr wrap="none">
            <a:spAutoFit/>
          </a:bodyPr>
          <a:lstStyle/>
          <a:p>
            <a:r>
              <a:rPr lang="en-US" altLang="zh-CN" dirty="0" smtClean="0"/>
              <a:t>LCD</a:t>
            </a:r>
            <a:r>
              <a:rPr lang="zh-CN" altLang="en-US" dirty="0" smtClean="0"/>
              <a:t>显示器</a:t>
            </a:r>
            <a:endParaRPr lang="zh-CN" altLang="en-US" dirty="0"/>
          </a:p>
        </p:txBody>
      </p:sp>
    </p:spTree>
    <p:extLst>
      <p:ext uri="{BB962C8B-B14F-4D97-AF65-F5344CB8AC3E}">
        <p14:creationId xmlns:p14="http://schemas.microsoft.com/office/powerpoint/2010/main" val="385751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52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 calcmode="lin" valueType="num">
                                      <p:cBhvr>
                                        <p:cTn id="14" dur="500" fill="hold"/>
                                        <p:tgtEl>
                                          <p:spTgt spid="11"/>
                                        </p:tgtEl>
                                        <p:attrNameLst>
                                          <p:attrName>ppt_x</p:attrName>
                                        </p:attrNameLst>
                                      </p:cBhvr>
                                      <p:tavLst>
                                        <p:tav tm="0">
                                          <p:val>
                                            <p:fltVal val="0.5"/>
                                          </p:val>
                                        </p:tav>
                                        <p:tav tm="100000">
                                          <p:val>
                                            <p:strVal val="#ppt_x"/>
                                          </p:val>
                                        </p:tav>
                                      </p:tavLst>
                                    </p:anim>
                                    <p:anim calcmode="lin" valueType="num">
                                      <p:cBhvr>
                                        <p:cTn id="15" dur="500" fill="hold"/>
                                        <p:tgtEl>
                                          <p:spTgt spid="11"/>
                                        </p:tgtEl>
                                        <p:attrNameLst>
                                          <p:attrName>ppt_y</p:attrName>
                                        </p:attrNameLst>
                                      </p:cBhvr>
                                      <p:tavLst>
                                        <p:tav tm="0">
                                          <p:val>
                                            <p:fltVal val="0.5"/>
                                          </p:val>
                                        </p:tav>
                                        <p:tav tm="100000">
                                          <p:val>
                                            <p:strVal val="#ppt_y"/>
                                          </p:val>
                                        </p:tav>
                                      </p:tavLst>
                                    </p:anim>
                                  </p:childTnLst>
                                </p:cTn>
                              </p:par>
                            </p:childTnLst>
                          </p:cTn>
                        </p:par>
                        <p:par>
                          <p:cTn id="16" fill="hold">
                            <p:stCondLst>
                              <p:cond delay="1000"/>
                            </p:stCondLst>
                            <p:childTnLst>
                              <p:par>
                                <p:cTn id="17" presetID="23" presetClass="entr" presetSubtype="52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ppt_x</p:attrName>
                                        </p:attrNameLst>
                                      </p:cBhvr>
                                      <p:tavLst>
                                        <p:tav tm="0">
                                          <p:val>
                                            <p:fltVal val="0.5"/>
                                          </p:val>
                                        </p:tav>
                                        <p:tav tm="100000">
                                          <p:val>
                                            <p:strVal val="#ppt_x"/>
                                          </p:val>
                                        </p:tav>
                                      </p:tavLst>
                                    </p:anim>
                                    <p:anim calcmode="lin" valueType="num">
                                      <p:cBhvr>
                                        <p:cTn id="22" dur="500" fill="hold"/>
                                        <p:tgtEl>
                                          <p:spTgt spid="1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1112805"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打印机</a:t>
            </a:r>
          </a:p>
        </p:txBody>
      </p:sp>
      <p:sp>
        <p:nvSpPr>
          <p:cNvPr id="52" name="内容占位符 2"/>
          <p:cNvSpPr txBox="1">
            <a:spLocks/>
          </p:cNvSpPr>
          <p:nvPr/>
        </p:nvSpPr>
        <p:spPr>
          <a:xfrm>
            <a:off x="622841" y="1501891"/>
            <a:ext cx="777004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打印机产生以纸张为载体的输出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硬拷贝，</a:t>
            </a:r>
            <a:r>
              <a:rPr lang="en-US" altLang="zh-CN" sz="2400" dirty="0">
                <a:latin typeface="微软雅黑" panose="020B0503020204020204" pitchFamily="34" charset="-122"/>
                <a:ea typeface="微软雅黑" panose="020B0503020204020204" pitchFamily="34" charset="-122"/>
              </a:rPr>
              <a:t>Hard copy)</a:t>
            </a:r>
          </a:p>
          <a:p>
            <a:pPr>
              <a:lnSpc>
                <a:spcPct val="150000"/>
              </a:lnSpc>
            </a:pPr>
            <a:r>
              <a:rPr lang="zh-CN" altLang="en-US" sz="2400" dirty="0">
                <a:latin typeface="微软雅黑" panose="020B0503020204020204" pitchFamily="34" charset="-122"/>
                <a:ea typeface="微软雅黑" panose="020B0503020204020204" pitchFamily="34" charset="-122"/>
              </a:rPr>
              <a:t>打印机的主要种类：</a:t>
            </a:r>
          </a:p>
          <a:p>
            <a:pPr lvl="1">
              <a:lnSpc>
                <a:spcPct val="150000"/>
              </a:lnSpc>
            </a:pPr>
            <a:r>
              <a:rPr lang="zh-CN" altLang="en-US" sz="2000" dirty="0">
                <a:latin typeface="微软雅黑" panose="020B0503020204020204" pitchFamily="34" charset="-122"/>
                <a:ea typeface="微软雅黑" panose="020B0503020204020204" pitchFamily="34" charset="-122"/>
              </a:rPr>
              <a:t>激光打印机（</a:t>
            </a:r>
            <a:r>
              <a:rPr lang="en-US" altLang="zh-CN" sz="2000" dirty="0">
                <a:latin typeface="微软雅黑" panose="020B0503020204020204" pitchFamily="34" charset="-122"/>
                <a:ea typeface="微软雅黑" panose="020B0503020204020204" pitchFamily="34" charset="-122"/>
              </a:rPr>
              <a:t>Laser printer</a:t>
            </a:r>
            <a:r>
              <a:rPr lang="zh-CN" altLang="en-US" sz="2000" dirty="0">
                <a:latin typeface="微软雅黑" panose="020B0503020204020204" pitchFamily="34" charset="-122"/>
                <a:ea typeface="微软雅黑" panose="020B0503020204020204" pitchFamily="34" charset="-122"/>
              </a:rPr>
              <a:t>）</a:t>
            </a:r>
          </a:p>
          <a:p>
            <a:pPr lvl="1">
              <a:lnSpc>
                <a:spcPct val="150000"/>
              </a:lnSpc>
            </a:pPr>
            <a:r>
              <a:rPr lang="zh-CN" altLang="en-US" sz="2000" dirty="0">
                <a:latin typeface="微软雅黑" panose="020B0503020204020204" pitchFamily="34" charset="-122"/>
                <a:ea typeface="微软雅黑" panose="020B0503020204020204" pitchFamily="34" charset="-122"/>
              </a:rPr>
              <a:t>喷墨打印机（</a:t>
            </a:r>
            <a:r>
              <a:rPr lang="en-US" altLang="zh-CN" sz="2000" dirty="0">
                <a:latin typeface="微软雅黑" panose="020B0503020204020204" pitchFamily="34" charset="-122"/>
                <a:ea typeface="微软雅黑" panose="020B0503020204020204" pitchFamily="34" charset="-122"/>
              </a:rPr>
              <a:t>Ink-jet printer</a:t>
            </a:r>
            <a:r>
              <a:rPr lang="zh-CN" altLang="en-US" sz="2000" dirty="0">
                <a:latin typeface="微软雅黑" panose="020B0503020204020204" pitchFamily="34" charset="-122"/>
                <a:ea typeface="微软雅黑" panose="020B0503020204020204" pitchFamily="34" charset="-122"/>
              </a:rPr>
              <a:t>）</a:t>
            </a:r>
          </a:p>
          <a:p>
            <a:pPr lvl="1">
              <a:lnSpc>
                <a:spcPct val="150000"/>
              </a:lnSpc>
            </a:pPr>
            <a:r>
              <a:rPr lang="zh-CN" altLang="en-US" sz="2000" dirty="0">
                <a:latin typeface="微软雅黑" panose="020B0503020204020204" pitchFamily="34" charset="-122"/>
                <a:ea typeface="微软雅黑" panose="020B0503020204020204" pitchFamily="34" charset="-122"/>
              </a:rPr>
              <a:t>点阵打印机（ </a:t>
            </a:r>
            <a:r>
              <a:rPr lang="en-US" altLang="zh-CN" sz="2000" dirty="0">
                <a:latin typeface="微软雅黑" panose="020B0503020204020204" pitchFamily="34" charset="-122"/>
                <a:ea typeface="微软雅黑" panose="020B0503020204020204" pitchFamily="34" charset="-122"/>
              </a:rPr>
              <a:t>Dot-matrix printer</a:t>
            </a:r>
            <a:r>
              <a:rPr lang="zh-CN" altLang="en-US" sz="2000" dirty="0">
                <a:latin typeface="微软雅黑" panose="020B0503020204020204" pitchFamily="34" charset="-122"/>
                <a:ea typeface="微软雅黑" panose="020B0503020204020204" pitchFamily="34" charset="-122"/>
              </a:rPr>
              <a:t>）</a:t>
            </a:r>
          </a:p>
          <a:p>
            <a:pPr lvl="1">
              <a:lnSpc>
                <a:spcPct val="150000"/>
              </a:lnSpc>
            </a:pPr>
            <a:r>
              <a:rPr lang="zh-CN" altLang="en-US" sz="2000" dirty="0">
                <a:latin typeface="微软雅黑" panose="020B0503020204020204" pitchFamily="34" charset="-122"/>
                <a:ea typeface="微软雅黑" panose="020B0503020204020204" pitchFamily="34" charset="-122"/>
              </a:rPr>
              <a:t>热敏打印机（</a:t>
            </a:r>
            <a:r>
              <a:rPr lang="en-US" altLang="zh-CN" sz="2000" dirty="0">
                <a:latin typeface="微软雅黑" panose="020B0503020204020204" pitchFamily="34" charset="-122"/>
                <a:ea typeface="微软雅黑" panose="020B0503020204020204" pitchFamily="34" charset="-122"/>
              </a:rPr>
              <a:t>Thermal printer</a:t>
            </a:r>
            <a:r>
              <a:rPr lang="zh-CN" altLang="en-US" sz="2000" dirty="0">
                <a:latin typeface="微软雅黑" panose="020B0503020204020204" pitchFamily="34" charset="-122"/>
                <a:ea typeface="微软雅黑" panose="020B0503020204020204" pitchFamily="34" charset="-122"/>
              </a:rPr>
              <a:t>）</a:t>
            </a:r>
          </a:p>
        </p:txBody>
      </p:sp>
      <p:grpSp>
        <p:nvGrpSpPr>
          <p:cNvPr id="17" name="Group 4"/>
          <p:cNvGrpSpPr>
            <a:grpSpLocks/>
          </p:cNvGrpSpPr>
          <p:nvPr/>
        </p:nvGrpSpPr>
        <p:grpSpPr bwMode="auto">
          <a:xfrm>
            <a:off x="5862411" y="4518645"/>
            <a:ext cx="2530475" cy="1981200"/>
            <a:chOff x="432" y="2832"/>
            <a:chExt cx="1594" cy="1248"/>
          </a:xfrm>
        </p:grpSpPr>
        <p:pic>
          <p:nvPicPr>
            <p:cNvPr id="18" name="Picture 5" descr="01-202-UNP03-12D"/>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2838"/>
              <a:ext cx="1594"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6"/>
            <p:cNvSpPr>
              <a:spLocks noChangeArrowheads="1"/>
            </p:cNvSpPr>
            <p:nvPr/>
          </p:nvSpPr>
          <p:spPr bwMode="auto">
            <a:xfrm>
              <a:off x="432" y="2832"/>
              <a:ext cx="1584" cy="1248"/>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20" name="Group 7"/>
          <p:cNvGrpSpPr>
            <a:grpSpLocks/>
          </p:cNvGrpSpPr>
          <p:nvPr/>
        </p:nvGrpSpPr>
        <p:grpSpPr bwMode="auto">
          <a:xfrm>
            <a:off x="9238796" y="4518645"/>
            <a:ext cx="2514600" cy="1982787"/>
            <a:chOff x="2112" y="2831"/>
            <a:chExt cx="1584" cy="1249"/>
          </a:xfrm>
        </p:grpSpPr>
        <p:pic>
          <p:nvPicPr>
            <p:cNvPr id="21" name="Picture 8" descr="01-202-UNP03-12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2831"/>
              <a:ext cx="1582"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9"/>
            <p:cNvSpPr>
              <a:spLocks noChangeArrowheads="1"/>
            </p:cNvSpPr>
            <p:nvPr/>
          </p:nvSpPr>
          <p:spPr bwMode="auto">
            <a:xfrm>
              <a:off x="2112" y="2832"/>
              <a:ext cx="1584" cy="1248"/>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grpSp>
        <p:nvGrpSpPr>
          <p:cNvPr id="23" name="Group 10"/>
          <p:cNvGrpSpPr>
            <a:grpSpLocks/>
          </p:cNvGrpSpPr>
          <p:nvPr/>
        </p:nvGrpSpPr>
        <p:grpSpPr bwMode="auto">
          <a:xfrm>
            <a:off x="7366993" y="2230312"/>
            <a:ext cx="2536825" cy="1981200"/>
            <a:chOff x="3792" y="2832"/>
            <a:chExt cx="1598" cy="1248"/>
          </a:xfrm>
        </p:grpSpPr>
        <p:pic>
          <p:nvPicPr>
            <p:cNvPr id="25" name="Picture 11" descr="01-202-UNP03-12A"/>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2832"/>
              <a:ext cx="1598"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12"/>
            <p:cNvSpPr>
              <a:spLocks noChangeArrowheads="1"/>
            </p:cNvSpPr>
            <p:nvPr/>
          </p:nvSpPr>
          <p:spPr bwMode="auto">
            <a:xfrm>
              <a:off x="3792" y="2832"/>
              <a:ext cx="1584" cy="1248"/>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A50021"/>
                </a:buClr>
                <a:buFont typeface="Wingdings" pitchFamily="2" charset="2"/>
                <a:buChar char="n"/>
                <a:defRPr sz="3200">
                  <a:solidFill>
                    <a:schemeClr val="tx1"/>
                  </a:solidFill>
                  <a:latin typeface="Arial" pitchFamily="34" charset="0"/>
                  <a:ea typeface="楷体_GB2312" pitchFamily="49" charset="-122"/>
                </a:defRPr>
              </a:lvl1pPr>
              <a:lvl2pPr marL="742950" indent="-285750">
                <a:spcBef>
                  <a:spcPct val="20000"/>
                </a:spcBef>
                <a:buClr>
                  <a:srgbClr val="A50021"/>
                </a:buClr>
                <a:buFont typeface="Wingdings" pitchFamily="2" charset="2"/>
                <a:buChar char="¨"/>
                <a:defRPr sz="2800">
                  <a:solidFill>
                    <a:schemeClr val="tx1"/>
                  </a:solidFill>
                  <a:latin typeface="Arial" pitchFamily="34" charset="0"/>
                  <a:ea typeface="楷体_GB2312" pitchFamily="49" charset="-122"/>
                </a:defRPr>
              </a:lvl2pPr>
              <a:lvl3pPr marL="1143000" indent="-228600">
                <a:spcBef>
                  <a:spcPct val="20000"/>
                </a:spcBef>
                <a:buClr>
                  <a:srgbClr val="A50021"/>
                </a:buClr>
                <a:buFont typeface="Wingdings" pitchFamily="2" charset="2"/>
                <a:buChar char="n"/>
                <a:defRPr sz="2400">
                  <a:solidFill>
                    <a:schemeClr val="tx1"/>
                  </a:solidFill>
                  <a:latin typeface="Arial" pitchFamily="34" charset="0"/>
                  <a:ea typeface="楷体_GB2312" pitchFamily="49" charset="-122"/>
                </a:defRPr>
              </a:lvl3pPr>
              <a:lvl4pPr marL="16002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4pPr>
              <a:lvl5pPr marL="2057400" indent="-228600">
                <a:spcBef>
                  <a:spcPct val="20000"/>
                </a:spcBef>
                <a:buClr>
                  <a:srgbClr val="A50021"/>
                </a:buClr>
                <a:buFont typeface="Wingdings" pitchFamily="2" charset="2"/>
                <a:buChar char="§"/>
                <a:defRPr sz="2000">
                  <a:solidFill>
                    <a:schemeClr val="tx1"/>
                  </a:solidFill>
                  <a:latin typeface="Arial" pitchFamily="34" charset="0"/>
                  <a:ea typeface="楷体_GB2312" pitchFamily="49" charset="-122"/>
                </a:defRPr>
              </a:lvl5pPr>
              <a:lvl6pPr marL="25146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6pPr>
              <a:lvl7pPr marL="29718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7pPr>
              <a:lvl8pPr marL="34290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8pPr>
              <a:lvl9pPr marL="3886200" indent="-228600" eaLnBrk="0" fontAlgn="base" hangingPunct="0">
                <a:spcBef>
                  <a:spcPct val="20000"/>
                </a:spcBef>
                <a:spcAft>
                  <a:spcPct val="0"/>
                </a:spcAft>
                <a:buClr>
                  <a:srgbClr val="A50021"/>
                </a:buClr>
                <a:buFont typeface="Wingdings" pitchFamily="2" charset="2"/>
                <a:buChar char="§"/>
                <a:defRPr sz="2000">
                  <a:solidFill>
                    <a:schemeClr val="tx1"/>
                  </a:solidFill>
                  <a:latin typeface="Arial" pitchFamily="34" charset="0"/>
                  <a:ea typeface="楷体_GB2312" pitchFamily="49" charset="-122"/>
                </a:defRPr>
              </a:lvl9pPr>
            </a:lstStyle>
            <a:p>
              <a:pPr algn="just" eaLnBrk="1" hangingPunct="1">
                <a:lnSpc>
                  <a:spcPct val="120000"/>
                </a:lnSpc>
                <a:spcBef>
                  <a:spcPct val="10000"/>
                </a:spcBef>
                <a:buClr>
                  <a:srgbClr val="800000"/>
                </a:buClr>
                <a:buSzPct val="75000"/>
                <a:buFont typeface="Wingdings" pitchFamily="2" charset="2"/>
                <a:buChar char="¨"/>
              </a:pPr>
              <a:endParaRPr lang="zh-CN" altLang="en-US" sz="2000">
                <a:latin typeface="Times New Roman" pitchFamily="18" charset="0"/>
              </a:endParaRPr>
            </a:p>
          </p:txBody>
        </p:sp>
      </p:grpSp>
    </p:spTree>
    <p:extLst>
      <p:ext uri="{BB962C8B-B14F-4D97-AF65-F5344CB8AC3E}">
        <p14:creationId xmlns:p14="http://schemas.microsoft.com/office/powerpoint/2010/main" val="427219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02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计算机硬件</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094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音频输出设备</a:t>
            </a:r>
          </a:p>
        </p:txBody>
      </p:sp>
      <p:sp>
        <p:nvSpPr>
          <p:cNvPr id="52" name="内容占位符 2"/>
          <p:cNvSpPr txBox="1">
            <a:spLocks/>
          </p:cNvSpPr>
          <p:nvPr/>
        </p:nvSpPr>
        <p:spPr>
          <a:xfrm>
            <a:off x="622841" y="1501891"/>
            <a:ext cx="84667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这类输出设备将计算机中的数据转换成人能够感知的声音。</a:t>
            </a:r>
          </a:p>
          <a:p>
            <a:pPr>
              <a:lnSpc>
                <a:spcPct val="150000"/>
              </a:lnSpc>
            </a:pPr>
            <a:r>
              <a:rPr lang="zh-CN" altLang="en-US" sz="2400" dirty="0">
                <a:latin typeface="微软雅黑" panose="020B0503020204020204" pitchFamily="34" charset="-122"/>
                <a:ea typeface="微软雅黑" panose="020B0503020204020204" pitchFamily="34" charset="-122"/>
              </a:rPr>
              <a:t>主要的部件：</a:t>
            </a:r>
          </a:p>
          <a:p>
            <a:pPr lvl="1">
              <a:lnSpc>
                <a:spcPct val="150000"/>
              </a:lnSpc>
            </a:pPr>
            <a:r>
              <a:rPr lang="zh-CN" altLang="en-US" sz="2000" dirty="0">
                <a:latin typeface="微软雅黑" panose="020B0503020204020204" pitchFamily="34" charset="-122"/>
                <a:ea typeface="微软雅黑" panose="020B0503020204020204" pitchFamily="34" charset="-122"/>
              </a:rPr>
              <a:t>声卡（</a:t>
            </a:r>
            <a:r>
              <a:rPr lang="en-US" altLang="zh-CN" sz="2000" dirty="0">
                <a:latin typeface="微软雅黑" panose="020B0503020204020204" pitchFamily="34" charset="-122"/>
                <a:ea typeface="微软雅黑" panose="020B0503020204020204" pitchFamily="34" charset="-122"/>
              </a:rPr>
              <a:t>Sound card</a:t>
            </a:r>
            <a:r>
              <a:rPr lang="zh-CN" altLang="en-US" sz="2000" dirty="0">
                <a:latin typeface="微软雅黑" panose="020B0503020204020204" pitchFamily="34" charset="-122"/>
                <a:ea typeface="微软雅黑" panose="020B0503020204020204" pitchFamily="34" charset="-122"/>
              </a:rPr>
              <a:t>）</a:t>
            </a:r>
          </a:p>
          <a:p>
            <a:pPr lvl="1">
              <a:lnSpc>
                <a:spcPct val="150000"/>
              </a:lnSpc>
            </a:pPr>
            <a:r>
              <a:rPr lang="zh-CN" altLang="en-US" sz="2000" dirty="0">
                <a:latin typeface="微软雅黑" panose="020B0503020204020204" pitchFamily="34" charset="-122"/>
                <a:ea typeface="微软雅黑" panose="020B0503020204020204" pitchFamily="34" charset="-122"/>
              </a:rPr>
              <a:t>扬声器系统（</a:t>
            </a:r>
            <a:r>
              <a:rPr lang="en-US" altLang="zh-CN" sz="2000" dirty="0">
                <a:latin typeface="微软雅黑" panose="020B0503020204020204" pitchFamily="34" charset="-122"/>
                <a:ea typeface="微软雅黑" panose="020B0503020204020204" pitchFamily="34" charset="-122"/>
              </a:rPr>
              <a:t>Speaker system</a:t>
            </a:r>
            <a:r>
              <a:rPr lang="zh-CN" altLang="en-US" sz="2000" dirty="0">
                <a:latin typeface="微软雅黑" panose="020B0503020204020204" pitchFamily="34" charset="-122"/>
                <a:ea typeface="微软雅黑" panose="020B0503020204020204" pitchFamily="34" charset="-122"/>
              </a:rPr>
              <a:t>）或耳机（</a:t>
            </a:r>
            <a:r>
              <a:rPr lang="en-US" altLang="zh-CN" sz="2000" dirty="0" smtClean="0">
                <a:latin typeface="微软雅黑" panose="020B0503020204020204" pitchFamily="34" charset="-122"/>
                <a:ea typeface="微软雅黑" panose="020B0503020204020204" pitchFamily="34" charset="-122"/>
              </a:rPr>
              <a:t>Headphones)</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02951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094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软件</a:t>
            </a:r>
            <a:r>
              <a:rPr lang="zh-CN" altLang="en-US" sz="2400" b="1" dirty="0" smtClean="0">
                <a:solidFill>
                  <a:srgbClr val="C00000"/>
                </a:solidFill>
                <a:latin typeface="黑体" panose="02010609060101010101" pitchFamily="49" charset="-122"/>
                <a:ea typeface="黑体" panose="02010609060101010101" pitchFamily="49" charset="-122"/>
              </a:rPr>
              <a:t>系统</a:t>
            </a:r>
            <a:r>
              <a:rPr lang="zh-CN" altLang="en-US" sz="2400" b="1" dirty="0">
                <a:solidFill>
                  <a:srgbClr val="C00000"/>
                </a:solidFill>
                <a:latin typeface="黑体" panose="02010609060101010101" pitchFamily="49" charset="-122"/>
                <a:ea typeface="黑体" panose="02010609060101010101" pitchFamily="49" charset="-122"/>
              </a:rPr>
              <a:t>类别</a:t>
            </a:r>
          </a:p>
        </p:txBody>
      </p:sp>
      <p:sp>
        <p:nvSpPr>
          <p:cNvPr id="52" name="内容占位符 2"/>
          <p:cNvSpPr txBox="1">
            <a:spLocks/>
          </p:cNvSpPr>
          <p:nvPr/>
        </p:nvSpPr>
        <p:spPr>
          <a:xfrm>
            <a:off x="622841" y="1501891"/>
            <a:ext cx="84667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b="1" dirty="0">
                <a:latin typeface="微软雅黑" panose="020B0503020204020204" pitchFamily="34" charset="-122"/>
                <a:ea typeface="微软雅黑" panose="020B0503020204020204" pitchFamily="34" charset="-122"/>
              </a:rPr>
              <a:t>系统软件：用于扩展系统</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包括硬件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的功能</a:t>
            </a:r>
          </a:p>
          <a:p>
            <a:pPr lvl="1">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操作系统</a:t>
            </a:r>
          </a:p>
          <a:p>
            <a:pPr lvl="1">
              <a:lnSpc>
                <a:spcPct val="150000"/>
              </a:lnSpc>
            </a:pPr>
            <a:r>
              <a:rPr lang="zh-CN" altLang="en-US" sz="2000" b="1" dirty="0">
                <a:latin typeface="微软雅黑" panose="020B0503020204020204" pitchFamily="34" charset="-122"/>
                <a:ea typeface="微软雅黑" panose="020B0503020204020204" pitchFamily="34" charset="-122"/>
              </a:rPr>
              <a:t>支撑软件</a:t>
            </a:r>
          </a:p>
          <a:p>
            <a:pPr lvl="2">
              <a:lnSpc>
                <a:spcPct val="150000"/>
              </a:lnSpc>
            </a:pPr>
            <a:r>
              <a:rPr lang="zh-CN" altLang="en-US" sz="1600" b="1" dirty="0">
                <a:latin typeface="微软雅黑" panose="020B0503020204020204" pitchFamily="34" charset="-122"/>
                <a:ea typeface="微软雅黑" panose="020B0503020204020204" pitchFamily="34" charset="-122"/>
              </a:rPr>
              <a:t>设备驱动程序</a:t>
            </a:r>
          </a:p>
          <a:p>
            <a:pPr lvl="2">
              <a:lnSpc>
                <a:spcPct val="150000"/>
              </a:lnSpc>
            </a:pPr>
            <a:r>
              <a:rPr lang="zh-CN" altLang="en-US" sz="1600" b="1" dirty="0">
                <a:latin typeface="微软雅黑" panose="020B0503020204020204" pitchFamily="34" charset="-122"/>
                <a:ea typeface="微软雅黑" panose="020B0503020204020204" pitchFamily="34" charset="-122"/>
              </a:rPr>
              <a:t>语言翻译程序</a:t>
            </a:r>
          </a:p>
          <a:p>
            <a:pPr lvl="2">
              <a:lnSpc>
                <a:spcPct val="150000"/>
              </a:lnSpc>
            </a:pPr>
            <a:r>
              <a:rPr lang="en-US" altLang="zh-CN" sz="1600" b="1" dirty="0">
                <a:latin typeface="微软雅黑" panose="020B0503020204020204" pitchFamily="34" charset="-122"/>
                <a:ea typeface="微软雅黑" panose="020B0503020204020204" pitchFamily="34" charset="-122"/>
              </a:rPr>
              <a:t>…</a:t>
            </a:r>
          </a:p>
          <a:p>
            <a:pPr>
              <a:lnSpc>
                <a:spcPct val="150000"/>
              </a:lnSpc>
            </a:pPr>
            <a:r>
              <a:rPr lang="zh-CN" altLang="en-US" sz="2400" b="1" dirty="0">
                <a:latin typeface="微软雅黑" panose="020B0503020204020204" pitchFamily="34" charset="-122"/>
                <a:ea typeface="微软雅黑" panose="020B0503020204020204" pitchFamily="34" charset="-122"/>
              </a:rPr>
              <a:t>应用软件：用来解决用户的特定问题</a:t>
            </a:r>
          </a:p>
          <a:p>
            <a:pPr lvl="1">
              <a:lnSpc>
                <a:spcPct val="150000"/>
              </a:lnSpc>
            </a:pPr>
            <a:r>
              <a:rPr lang="en-US" altLang="zh-CN" sz="2000" b="1" dirty="0">
                <a:latin typeface="微软雅黑" panose="020B0503020204020204" pitchFamily="34" charset="-122"/>
                <a:ea typeface="微软雅黑" panose="020B0503020204020204" pitchFamily="34" charset="-122"/>
              </a:rPr>
              <a:t>Office</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Photoshop…</a:t>
            </a:r>
          </a:p>
        </p:txBody>
      </p:sp>
      <p:grpSp>
        <p:nvGrpSpPr>
          <p:cNvPr id="8" name="组合 7"/>
          <p:cNvGrpSpPr/>
          <p:nvPr/>
        </p:nvGrpSpPr>
        <p:grpSpPr>
          <a:xfrm>
            <a:off x="7359480" y="2321871"/>
            <a:ext cx="3657600" cy="2142105"/>
            <a:chOff x="683568" y="2943079"/>
            <a:chExt cx="3657600" cy="2142105"/>
          </a:xfrm>
        </p:grpSpPr>
        <p:sp>
          <p:nvSpPr>
            <p:cNvPr id="9" name="AutoShape 4"/>
            <p:cNvSpPr>
              <a:spLocks noChangeArrowheads="1"/>
            </p:cNvSpPr>
            <p:nvPr/>
          </p:nvSpPr>
          <p:spPr bwMode="auto">
            <a:xfrm>
              <a:off x="683568" y="3861048"/>
              <a:ext cx="3657600" cy="1224136"/>
            </a:xfrm>
            <a:prstGeom prst="cube">
              <a:avLst>
                <a:gd name="adj" fmla="val 25000"/>
              </a:avLst>
            </a:prstGeom>
            <a:solidFill>
              <a:srgbClr val="FFFF00"/>
            </a:solidFill>
            <a:ln w="9525">
              <a:solidFill>
                <a:schemeClr val="tx1"/>
              </a:solidFill>
              <a:miter lim="800000"/>
              <a:headEnd/>
              <a:tailEnd/>
            </a:ln>
            <a:effectLst/>
          </p:spPr>
          <p:txBody>
            <a:bodyPr wrap="none" anchor="ctr"/>
            <a:lstStyle/>
            <a:p>
              <a:r>
                <a:rPr lang="zh-CN" altLang="en-US" sz="2400" dirty="0" smtClean="0">
                  <a:solidFill>
                    <a:schemeClr val="tx1"/>
                  </a:solidFill>
                  <a:latin typeface="微软雅黑" panose="020B0503020204020204" pitchFamily="34" charset="-122"/>
                  <a:ea typeface="微软雅黑" panose="020B0503020204020204" pitchFamily="34" charset="-122"/>
                </a:rPr>
                <a:t>系统软件</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0" name="AutoShape 7"/>
            <p:cNvSpPr>
              <a:spLocks noChangeArrowheads="1"/>
            </p:cNvSpPr>
            <p:nvPr/>
          </p:nvSpPr>
          <p:spPr bwMode="auto">
            <a:xfrm>
              <a:off x="683568" y="2943079"/>
              <a:ext cx="3657600" cy="1224136"/>
            </a:xfrm>
            <a:prstGeom prst="cube">
              <a:avLst>
                <a:gd name="adj" fmla="val 25000"/>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应用软件</a:t>
              </a:r>
            </a:p>
          </p:txBody>
        </p:sp>
        <p:sp>
          <p:nvSpPr>
            <p:cNvPr id="11" name="矩形 10"/>
            <p:cNvSpPr/>
            <p:nvPr/>
          </p:nvSpPr>
          <p:spPr bwMode="auto">
            <a:xfrm>
              <a:off x="2456248" y="4653136"/>
              <a:ext cx="1584176" cy="432048"/>
            </a:xfrm>
            <a:prstGeom prst="rect">
              <a:avLst/>
            </a:prstGeom>
            <a:solidFill>
              <a:srgbClr val="FFFF00"/>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操作系统</a:t>
              </a:r>
            </a:p>
          </p:txBody>
        </p:sp>
        <p:sp>
          <p:nvSpPr>
            <p:cNvPr id="12" name="矩形 11"/>
            <p:cNvSpPr/>
            <p:nvPr/>
          </p:nvSpPr>
          <p:spPr bwMode="auto">
            <a:xfrm>
              <a:off x="2456248" y="4167215"/>
              <a:ext cx="1584175" cy="488108"/>
            </a:xfrm>
            <a:prstGeom prst="rect">
              <a:avLst/>
            </a:prstGeom>
            <a:solidFill>
              <a:srgbClr val="FFFF00"/>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支撑软件</a:t>
              </a:r>
            </a:p>
          </p:txBody>
        </p:sp>
      </p:grpSp>
    </p:spTree>
    <p:extLst>
      <p:ext uri="{BB962C8B-B14F-4D97-AF65-F5344CB8AC3E}">
        <p14:creationId xmlns:p14="http://schemas.microsoft.com/office/powerpoint/2010/main" val="17538817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094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操作系统定义</a:t>
            </a:r>
          </a:p>
        </p:txBody>
      </p:sp>
      <p:sp>
        <p:nvSpPr>
          <p:cNvPr id="52" name="内容占位符 2"/>
          <p:cNvSpPr txBox="1">
            <a:spLocks/>
          </p:cNvSpPr>
          <p:nvPr/>
        </p:nvSpPr>
        <p:spPr>
          <a:xfrm>
            <a:off x="622841" y="1501891"/>
            <a:ext cx="84667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b="1" dirty="0">
                <a:latin typeface="微软雅黑" panose="020B0503020204020204" pitchFamily="34" charset="-122"/>
                <a:ea typeface="微软雅黑" panose="020B0503020204020204" pitchFamily="34" charset="-122"/>
              </a:rPr>
              <a:t>操作系统（</a:t>
            </a:r>
            <a:r>
              <a:rPr lang="en-US" altLang="zh-CN" sz="2400" b="1" dirty="0">
                <a:latin typeface="微软雅黑" panose="020B0503020204020204" pitchFamily="34" charset="-122"/>
                <a:ea typeface="微软雅黑" panose="020B0503020204020204" pitchFamily="34" charset="-122"/>
              </a:rPr>
              <a:t>OS</a:t>
            </a:r>
            <a:r>
              <a:rPr lang="zh-CN" altLang="en-US" sz="2400" b="1" dirty="0">
                <a:latin typeface="微软雅黑" panose="020B0503020204020204" pitchFamily="34" charset="-122"/>
                <a:ea typeface="微软雅黑" panose="020B0503020204020204" pitchFamily="34" charset="-122"/>
              </a:rPr>
              <a:t>）是控制计算机硬件和软件资源的一组程序。</a:t>
            </a:r>
          </a:p>
          <a:p>
            <a:pPr>
              <a:lnSpc>
                <a:spcPct val="150000"/>
              </a:lnSpc>
            </a:pPr>
            <a:r>
              <a:rPr lang="zh-CN" altLang="en-US" sz="2400" b="1" dirty="0">
                <a:latin typeface="微软雅黑" panose="020B0503020204020204" pitchFamily="34" charset="-122"/>
                <a:ea typeface="微软雅黑" panose="020B0503020204020204" pitchFamily="34" charset="-122"/>
              </a:rPr>
              <a:t>简单地说，操作系统就是操作计算机的系统软件。</a:t>
            </a:r>
          </a:p>
          <a:p>
            <a:pPr>
              <a:lnSpc>
                <a:spcPct val="150000"/>
              </a:lnSpc>
            </a:pPr>
            <a:r>
              <a:rPr lang="zh-CN" altLang="en-US" sz="2400" b="1" dirty="0">
                <a:latin typeface="微软雅黑" panose="020B0503020204020204" pitchFamily="34" charset="-122"/>
                <a:ea typeface="微软雅黑" panose="020B0503020204020204" pitchFamily="34" charset="-122"/>
              </a:rPr>
              <a:t>计算机很多功能由应用软件实现；</a:t>
            </a:r>
          </a:p>
          <a:p>
            <a:pPr>
              <a:lnSpc>
                <a:spcPct val="150000"/>
              </a:lnSpc>
            </a:pPr>
            <a:r>
              <a:rPr lang="zh-CN" altLang="en-US" sz="2400" b="1" dirty="0">
                <a:latin typeface="微软雅黑" panose="020B0503020204020204" pitchFamily="34" charset="-122"/>
                <a:ea typeface="微软雅黑" panose="020B0503020204020204" pitchFamily="34" charset="-122"/>
              </a:rPr>
              <a:t>操作系统主要负责控制和管理计算机。</a:t>
            </a:r>
          </a:p>
          <a:p>
            <a:pPr>
              <a:lnSpc>
                <a:spcPct val="150000"/>
              </a:lnSpc>
            </a:pPr>
            <a:r>
              <a:rPr lang="zh-CN" altLang="en-US" sz="2400" b="1" dirty="0">
                <a:latin typeface="微软雅黑" panose="020B0503020204020204" pitchFamily="34" charset="-122"/>
                <a:ea typeface="微软雅黑" panose="020B0503020204020204" pitchFamily="34" charset="-122"/>
              </a:rPr>
              <a:t>应用软件都是为特定操作系统而设计。</a:t>
            </a:r>
          </a:p>
        </p:txBody>
      </p:sp>
      <p:pic>
        <p:nvPicPr>
          <p:cNvPr id="13" name="图片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51137" y="1501891"/>
            <a:ext cx="2438253" cy="3618367"/>
          </a:xfrm>
          <a:prstGeom prst="rect">
            <a:avLst/>
          </a:prstGeom>
        </p:spPr>
      </p:pic>
    </p:spTree>
    <p:extLst>
      <p:ext uri="{BB962C8B-B14F-4D97-AF65-F5344CB8AC3E}">
        <p14:creationId xmlns:p14="http://schemas.microsoft.com/office/powerpoint/2010/main" val="25370367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0943"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操作系统</a:t>
            </a:r>
            <a:r>
              <a:rPr lang="zh-CN" altLang="en-US" sz="2400" b="1" dirty="0">
                <a:solidFill>
                  <a:srgbClr val="C00000"/>
                </a:solidFill>
                <a:latin typeface="黑体" panose="02010609060101010101" pitchFamily="49" charset="-122"/>
                <a:ea typeface="黑体" panose="02010609060101010101" pitchFamily="49" charset="-122"/>
              </a:rPr>
              <a:t>发展</a:t>
            </a:r>
          </a:p>
        </p:txBody>
      </p:sp>
      <p:sp>
        <p:nvSpPr>
          <p:cNvPr id="52" name="内容占位符 2"/>
          <p:cNvSpPr txBox="1">
            <a:spLocks/>
          </p:cNvSpPr>
          <p:nvPr/>
        </p:nvSpPr>
        <p:spPr>
          <a:xfrm>
            <a:off x="856773" y="1465181"/>
            <a:ext cx="11061768" cy="5392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en-US" altLang="zh-CN" sz="1600" b="1" dirty="0">
                <a:latin typeface="微软雅黑" panose="020B0503020204020204" pitchFamily="34" charset="-122"/>
                <a:ea typeface="微软雅黑" panose="020B0503020204020204" pitchFamily="34" charset="-122"/>
              </a:rPr>
              <a:t>1949</a:t>
            </a:r>
            <a:r>
              <a:rPr lang="zh-CN" altLang="en-US" sz="1600" b="1" dirty="0">
                <a:latin typeface="微软雅黑" panose="020B0503020204020204" pitchFamily="34" charset="-122"/>
                <a:ea typeface="微软雅黑" panose="020B0503020204020204" pitchFamily="34" charset="-122"/>
              </a:rPr>
              <a:t>年，威尔克斯</a:t>
            </a:r>
            <a:r>
              <a:rPr lang="en-US" altLang="zh-CN" sz="1600" b="1" dirty="0">
                <a:latin typeface="微软雅黑" panose="020B0503020204020204" pitchFamily="34" charset="-122"/>
                <a:ea typeface="微软雅黑" panose="020B0503020204020204" pitchFamily="34" charset="-122"/>
              </a:rPr>
              <a:t>(Maurice Vincent Wilkes)</a:t>
            </a:r>
            <a:r>
              <a:rPr lang="zh-CN" altLang="en-US" sz="1600" b="1" dirty="0">
                <a:latin typeface="微软雅黑" panose="020B0503020204020204" pitchFamily="34" charset="-122"/>
                <a:ea typeface="微软雅黑" panose="020B0503020204020204" pitchFamily="34" charset="-122"/>
              </a:rPr>
              <a:t>领导设计了</a:t>
            </a:r>
            <a:r>
              <a:rPr lang="en-US" altLang="zh-CN" sz="1600" b="1" dirty="0">
                <a:latin typeface="微软雅黑" panose="020B0503020204020204" pitchFamily="34" charset="-122"/>
                <a:ea typeface="微软雅黑" panose="020B0503020204020204" pitchFamily="34" charset="-122"/>
              </a:rPr>
              <a:t>EDSAC</a:t>
            </a:r>
            <a:r>
              <a:rPr lang="zh-CN" altLang="en-US" sz="1600" b="1" dirty="0">
                <a:latin typeface="微软雅黑" panose="020B0503020204020204" pitchFamily="34" charset="-122"/>
                <a:ea typeface="微软雅黑" panose="020B0503020204020204" pitchFamily="34" charset="-122"/>
              </a:rPr>
              <a:t>（第一台冯</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诺依曼结构计算机），并提出：程序代码库（操作系统的起源），微程序设计，宏指令，高速缓存等技术。</a:t>
            </a:r>
          </a:p>
          <a:p>
            <a:pPr>
              <a:lnSpc>
                <a:spcPct val="125000"/>
              </a:lnSpc>
            </a:pPr>
            <a:r>
              <a:rPr lang="en-US" altLang="zh-CN" sz="1600" b="1" dirty="0">
                <a:latin typeface="微软雅黑" panose="020B0503020204020204" pitchFamily="34" charset="-122"/>
                <a:ea typeface="微软雅黑" panose="020B0503020204020204" pitchFamily="34" charset="-122"/>
              </a:rPr>
              <a:t>1955</a:t>
            </a:r>
            <a:r>
              <a:rPr lang="zh-CN" altLang="en-US" sz="1600" b="1" dirty="0">
                <a:latin typeface="微软雅黑" panose="020B0503020204020204" pitchFamily="34" charset="-122"/>
                <a:ea typeface="微软雅黑" panose="020B0503020204020204" pitchFamily="34" charset="-122"/>
              </a:rPr>
              <a:t>年，鲍勃</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帕特里克</a:t>
            </a:r>
            <a:r>
              <a:rPr lang="en-US" altLang="zh-CN" sz="1600" b="1" dirty="0">
                <a:latin typeface="微软雅黑" panose="020B0503020204020204" pitchFamily="34" charset="-122"/>
                <a:ea typeface="微软雅黑" panose="020B0503020204020204" pitchFamily="34" charset="-122"/>
              </a:rPr>
              <a:t>(Bob Patrick)</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GM OS &amp; GM-NAA I/O</a:t>
            </a:r>
            <a:r>
              <a:rPr lang="zh-CN" altLang="en-US" sz="1600" b="1" dirty="0">
                <a:latin typeface="微软雅黑" panose="020B0503020204020204" pitchFamily="34" charset="-122"/>
                <a:ea typeface="微软雅黑" panose="020B0503020204020204" pitchFamily="34" charset="-122"/>
              </a:rPr>
              <a:t>（最早的操作系统）；</a:t>
            </a:r>
          </a:p>
          <a:p>
            <a:pPr>
              <a:lnSpc>
                <a:spcPct val="125000"/>
              </a:lnSpc>
            </a:pPr>
            <a:r>
              <a:rPr lang="en-US" altLang="zh-CN" sz="1600" b="1" dirty="0">
                <a:latin typeface="微软雅黑" panose="020B0503020204020204" pitchFamily="34" charset="-122"/>
                <a:ea typeface="微软雅黑" panose="020B0503020204020204" pitchFamily="34" charset="-122"/>
              </a:rPr>
              <a:t>1957</a:t>
            </a:r>
            <a:r>
              <a:rPr lang="zh-CN" altLang="en-US" sz="1600" b="1" dirty="0">
                <a:latin typeface="微软雅黑" panose="020B0503020204020204" pitchFamily="34" charset="-122"/>
                <a:ea typeface="微软雅黑" panose="020B0503020204020204" pitchFamily="34" charset="-122"/>
              </a:rPr>
              <a:t>年，贝尔实验室，</a:t>
            </a:r>
            <a:r>
              <a:rPr lang="en-US" altLang="zh-CN" sz="1600" b="1" dirty="0">
                <a:latin typeface="微软雅黑" panose="020B0503020204020204" pitchFamily="34" charset="-122"/>
                <a:ea typeface="微软雅黑" panose="020B0503020204020204" pitchFamily="34" charset="-122"/>
              </a:rPr>
              <a:t>BYSYS</a:t>
            </a:r>
            <a:r>
              <a:rPr lang="zh-CN" altLang="en-US" sz="1600" b="1" dirty="0">
                <a:latin typeface="微软雅黑" panose="020B0503020204020204" pitchFamily="34" charset="-122"/>
                <a:ea typeface="微软雅黑" panose="020B0503020204020204" pitchFamily="34" charset="-122"/>
              </a:rPr>
              <a:t>（分时操作系统）；</a:t>
            </a:r>
          </a:p>
          <a:p>
            <a:pPr>
              <a:lnSpc>
                <a:spcPct val="125000"/>
              </a:lnSpc>
            </a:pPr>
            <a:r>
              <a:rPr lang="en-US" altLang="zh-CN" sz="1600" b="1" dirty="0">
                <a:latin typeface="微软雅黑" panose="020B0503020204020204" pitchFamily="34" charset="-122"/>
                <a:ea typeface="微软雅黑" panose="020B0503020204020204" pitchFamily="34" charset="-122"/>
              </a:rPr>
              <a:t>1958</a:t>
            </a:r>
            <a:r>
              <a:rPr lang="zh-CN" altLang="en-US" sz="1600" b="1" dirty="0">
                <a:latin typeface="微软雅黑" panose="020B0503020204020204" pitchFamily="34" charset="-122"/>
                <a:ea typeface="微软雅黑" panose="020B0503020204020204" pitchFamily="34" charset="-122"/>
              </a:rPr>
              <a:t>年，密歇根大学，</a:t>
            </a:r>
            <a:r>
              <a:rPr lang="en-US" altLang="zh-CN" sz="1600" b="1" dirty="0">
                <a:latin typeface="微软雅黑" panose="020B0503020204020204" pitchFamily="34" charset="-122"/>
                <a:ea typeface="微软雅黑" panose="020B0503020204020204" pitchFamily="34" charset="-122"/>
              </a:rPr>
              <a:t>UMES</a:t>
            </a:r>
            <a:r>
              <a:rPr lang="zh-CN" altLang="en-US" sz="1600" b="1" dirty="0">
                <a:latin typeface="微软雅黑" panose="020B0503020204020204" pitchFamily="34" charset="-122"/>
                <a:ea typeface="微软雅黑" panose="020B0503020204020204" pitchFamily="34" charset="-122"/>
              </a:rPr>
              <a:t>（批处理操作系统）；</a:t>
            </a:r>
          </a:p>
          <a:p>
            <a:pPr>
              <a:lnSpc>
                <a:spcPct val="125000"/>
              </a:lnSpc>
            </a:pPr>
            <a:r>
              <a:rPr lang="en-US" altLang="zh-CN" sz="1600" b="1" dirty="0">
                <a:latin typeface="微软雅黑" panose="020B0503020204020204" pitchFamily="34" charset="-122"/>
                <a:ea typeface="微软雅黑" panose="020B0503020204020204" pitchFamily="34" charset="-122"/>
              </a:rPr>
              <a:t>1964</a:t>
            </a:r>
            <a:r>
              <a:rPr lang="zh-CN" altLang="en-US" sz="1600" b="1" dirty="0">
                <a:latin typeface="微软雅黑" panose="020B0503020204020204" pitchFamily="34" charset="-122"/>
                <a:ea typeface="微软雅黑" panose="020B0503020204020204" pitchFamily="34" charset="-122"/>
              </a:rPr>
              <a:t>年，</a:t>
            </a:r>
            <a:r>
              <a:rPr lang="en-US" altLang="zh-CN" sz="1600" b="1" dirty="0">
                <a:latin typeface="微软雅黑" panose="020B0503020204020204" pitchFamily="34" charset="-122"/>
                <a:ea typeface="微软雅黑" panose="020B0503020204020204" pitchFamily="34" charset="-122"/>
              </a:rPr>
              <a:t>IBM</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OS/360</a:t>
            </a:r>
            <a:r>
              <a:rPr lang="zh-CN" altLang="en-US" sz="1600" b="1" dirty="0">
                <a:latin typeface="微软雅黑" panose="020B0503020204020204" pitchFamily="34" charset="-122"/>
                <a:ea typeface="微软雅黑" panose="020B0503020204020204" pitchFamily="34" charset="-122"/>
              </a:rPr>
              <a:t>（实现虚拟存储）；</a:t>
            </a:r>
          </a:p>
          <a:p>
            <a:pPr>
              <a:lnSpc>
                <a:spcPct val="125000"/>
              </a:lnSpc>
            </a:pPr>
            <a:r>
              <a:rPr lang="en-US" altLang="zh-CN" sz="1600" b="1" dirty="0">
                <a:latin typeface="微软雅黑" panose="020B0503020204020204" pitchFamily="34" charset="-122"/>
                <a:ea typeface="微软雅黑" panose="020B0503020204020204" pitchFamily="34" charset="-122"/>
              </a:rPr>
              <a:t>1967</a:t>
            </a:r>
            <a:r>
              <a:rPr lang="zh-CN" altLang="en-US" sz="1600" b="1" dirty="0">
                <a:latin typeface="微软雅黑" panose="020B0503020204020204" pitchFamily="34" charset="-122"/>
                <a:ea typeface="微软雅黑" panose="020B0503020204020204" pitchFamily="34" charset="-122"/>
              </a:rPr>
              <a:t>年，</a:t>
            </a:r>
            <a:r>
              <a:rPr lang="en-US" altLang="zh-CN" sz="1600" b="1" dirty="0">
                <a:latin typeface="微软雅黑" panose="020B0503020204020204" pitchFamily="34" charset="-122"/>
                <a:ea typeface="微软雅黑" panose="020B0503020204020204" pitchFamily="34" charset="-122"/>
              </a:rPr>
              <a:t>IBM</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OS/360 MVT</a:t>
            </a:r>
            <a:r>
              <a:rPr lang="zh-CN" altLang="en-US" sz="1600" b="1" dirty="0">
                <a:latin typeface="微软雅黑" panose="020B0503020204020204" pitchFamily="34" charset="-122"/>
                <a:ea typeface="微软雅黑" panose="020B0503020204020204" pitchFamily="34" charset="-122"/>
              </a:rPr>
              <a:t>（实现多任务）；</a:t>
            </a:r>
          </a:p>
          <a:p>
            <a:pPr>
              <a:lnSpc>
                <a:spcPct val="125000"/>
              </a:lnSpc>
            </a:pPr>
            <a:r>
              <a:rPr lang="en-US" altLang="zh-CN" sz="1600" b="1" dirty="0">
                <a:latin typeface="微软雅黑" panose="020B0503020204020204" pitchFamily="34" charset="-122"/>
                <a:ea typeface="微软雅黑" panose="020B0503020204020204" pitchFamily="34" charset="-122"/>
              </a:rPr>
              <a:t>1969</a:t>
            </a:r>
            <a:r>
              <a:rPr lang="zh-CN" altLang="en-US" sz="1600" b="1" dirty="0">
                <a:latin typeface="微软雅黑" panose="020B0503020204020204" pitchFamily="34" charset="-122"/>
                <a:ea typeface="微软雅黑" panose="020B0503020204020204" pitchFamily="34" charset="-122"/>
              </a:rPr>
              <a:t>年，贝尔实验室，</a:t>
            </a:r>
            <a:r>
              <a:rPr lang="en-US" altLang="zh-CN" sz="1600" b="1" dirty="0">
                <a:latin typeface="微软雅黑" panose="020B0503020204020204" pitchFamily="34" charset="-122"/>
                <a:ea typeface="微软雅黑" panose="020B0503020204020204" pitchFamily="34" charset="-122"/>
              </a:rPr>
              <a:t>UNIX</a:t>
            </a:r>
            <a:r>
              <a:rPr lang="zh-CN" altLang="en-US" sz="1600" b="1" dirty="0">
                <a:latin typeface="微软雅黑" panose="020B0503020204020204" pitchFamily="34" charset="-122"/>
                <a:ea typeface="微软雅黑" panose="020B0503020204020204" pitchFamily="34" charset="-122"/>
              </a:rPr>
              <a:t>（多用户、多任务）；</a:t>
            </a:r>
          </a:p>
          <a:p>
            <a:pPr>
              <a:lnSpc>
                <a:spcPct val="125000"/>
              </a:lnSpc>
            </a:pPr>
            <a:r>
              <a:rPr lang="en-US" altLang="zh-CN" sz="1600" b="1" dirty="0">
                <a:latin typeface="微软雅黑" panose="020B0503020204020204" pitchFamily="34" charset="-122"/>
                <a:ea typeface="微软雅黑" panose="020B0503020204020204" pitchFamily="34" charset="-122"/>
              </a:rPr>
              <a:t>1981</a:t>
            </a:r>
            <a:r>
              <a:rPr lang="zh-CN" altLang="en-US" sz="1600" b="1" dirty="0">
                <a:latin typeface="微软雅黑" panose="020B0503020204020204" pitchFamily="34" charset="-122"/>
                <a:ea typeface="微软雅黑" panose="020B0503020204020204" pitchFamily="34" charset="-122"/>
              </a:rPr>
              <a:t>年，微软，</a:t>
            </a:r>
            <a:r>
              <a:rPr lang="en-US" altLang="zh-CN" sz="1600" b="1" dirty="0">
                <a:solidFill>
                  <a:srgbClr val="C00000"/>
                </a:solidFill>
                <a:latin typeface="微软雅黑" panose="020B0503020204020204" pitchFamily="34" charset="-122"/>
                <a:ea typeface="微软雅黑" panose="020B0503020204020204" pitchFamily="34" charset="-122"/>
              </a:rPr>
              <a:t>MS-DOS 1.0 </a:t>
            </a:r>
            <a:r>
              <a:rPr lang="zh-CN" altLang="en-US" sz="1600" b="1" dirty="0">
                <a:latin typeface="微软雅黑" panose="020B0503020204020204" pitchFamily="34" charset="-122"/>
                <a:ea typeface="微软雅黑" panose="020B0503020204020204" pitchFamily="34" charset="-122"/>
              </a:rPr>
              <a:t>（字符界面） ；</a:t>
            </a:r>
          </a:p>
          <a:p>
            <a:pPr>
              <a:lnSpc>
                <a:spcPct val="125000"/>
              </a:lnSpc>
            </a:pPr>
            <a:r>
              <a:rPr lang="en-US" altLang="zh-CN" sz="1600" b="1" dirty="0">
                <a:latin typeface="微软雅黑" panose="020B0503020204020204" pitchFamily="34" charset="-122"/>
                <a:ea typeface="微软雅黑" panose="020B0503020204020204" pitchFamily="34" charset="-122"/>
              </a:rPr>
              <a:t>1990</a:t>
            </a:r>
            <a:r>
              <a:rPr lang="zh-CN" altLang="en-US" sz="1600" b="1" dirty="0">
                <a:latin typeface="微软雅黑" panose="020B0503020204020204" pitchFamily="34" charset="-122"/>
                <a:ea typeface="微软雅黑" panose="020B0503020204020204" pitchFamily="34" charset="-122"/>
              </a:rPr>
              <a:t>年，微软，</a:t>
            </a:r>
            <a:r>
              <a:rPr lang="en-US" altLang="zh-CN" sz="1600" b="1" dirty="0">
                <a:solidFill>
                  <a:srgbClr val="C00000"/>
                </a:solidFill>
                <a:latin typeface="微软雅黑" panose="020B0503020204020204" pitchFamily="34" charset="-122"/>
                <a:ea typeface="微软雅黑" panose="020B0503020204020204" pitchFamily="34" charset="-122"/>
              </a:rPr>
              <a:t>Windows 3.0 </a:t>
            </a:r>
            <a:r>
              <a:rPr lang="zh-CN" altLang="en-US" sz="1600" b="1" dirty="0">
                <a:latin typeface="微软雅黑" panose="020B0503020204020204" pitchFamily="34" charset="-122"/>
                <a:ea typeface="微软雅黑" panose="020B0503020204020204" pitchFamily="34" charset="-122"/>
              </a:rPr>
              <a:t>（图形界面） ；</a:t>
            </a:r>
          </a:p>
          <a:p>
            <a:pPr>
              <a:lnSpc>
                <a:spcPct val="125000"/>
              </a:lnSpc>
            </a:pPr>
            <a:r>
              <a:rPr lang="en-US" altLang="zh-CN" sz="1600" b="1" dirty="0">
                <a:latin typeface="微软雅黑" panose="020B0503020204020204" pitchFamily="34" charset="-122"/>
                <a:ea typeface="微软雅黑" panose="020B0503020204020204" pitchFamily="34" charset="-122"/>
              </a:rPr>
              <a:t>1991</a:t>
            </a:r>
            <a:r>
              <a:rPr lang="zh-CN" altLang="en-US" sz="1600" b="1" dirty="0">
                <a:latin typeface="微软雅黑" panose="020B0503020204020204" pitchFamily="34" charset="-122"/>
                <a:ea typeface="微软雅黑" panose="020B0503020204020204" pitchFamily="34" charset="-122"/>
              </a:rPr>
              <a:t>年，林纳斯</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托瓦兹（</a:t>
            </a:r>
            <a:r>
              <a:rPr lang="en-US" altLang="zh-CN" sz="1600" b="1" dirty="0">
                <a:latin typeface="微软雅黑" panose="020B0503020204020204" pitchFamily="34" charset="-122"/>
                <a:ea typeface="微软雅黑" panose="020B0503020204020204" pitchFamily="34" charset="-122"/>
              </a:rPr>
              <a:t>Linus Torvalds</a:t>
            </a:r>
            <a:r>
              <a:rPr lang="zh-CN" altLang="en-US" sz="1600" b="1" dirty="0">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Linux</a:t>
            </a:r>
            <a:r>
              <a:rPr lang="zh-CN" altLang="en-US" sz="1600" b="1" dirty="0">
                <a:latin typeface="微软雅黑" panose="020B0503020204020204" pitchFamily="34" charset="-122"/>
                <a:ea typeface="微软雅黑" panose="020B0503020204020204" pitchFamily="34" charset="-122"/>
              </a:rPr>
              <a:t>（开源）；</a:t>
            </a:r>
          </a:p>
          <a:p>
            <a:pPr>
              <a:lnSpc>
                <a:spcPct val="125000"/>
              </a:lnSpc>
            </a:pPr>
            <a:r>
              <a:rPr lang="en-US" altLang="zh-CN" sz="1600" b="1" dirty="0">
                <a:latin typeface="微软雅黑" panose="020B0503020204020204" pitchFamily="34" charset="-122"/>
                <a:ea typeface="微软雅黑" panose="020B0503020204020204" pitchFamily="34" charset="-122"/>
              </a:rPr>
              <a:t>2007</a:t>
            </a:r>
            <a:r>
              <a:rPr lang="zh-CN" altLang="en-US" sz="1600" b="1" dirty="0">
                <a:latin typeface="微软雅黑" panose="020B0503020204020204" pitchFamily="34" charset="-122"/>
                <a:ea typeface="微软雅黑" panose="020B0503020204020204" pitchFamily="34" charset="-122"/>
              </a:rPr>
              <a:t>年，谷歌，</a:t>
            </a:r>
            <a:r>
              <a:rPr lang="en-US" altLang="zh-CN" sz="1600" b="1" dirty="0">
                <a:solidFill>
                  <a:srgbClr val="C00000"/>
                </a:solidFill>
                <a:latin typeface="微软雅黑" panose="020B0503020204020204" pitchFamily="34" charset="-122"/>
                <a:ea typeface="微软雅黑" panose="020B0503020204020204" pitchFamily="34" charset="-122"/>
              </a:rPr>
              <a:t>Android</a:t>
            </a:r>
            <a:r>
              <a:rPr lang="zh-CN" altLang="en-US" sz="1600" b="1" dirty="0">
                <a:latin typeface="微软雅黑" panose="020B0503020204020204" pitchFamily="34" charset="-122"/>
                <a:ea typeface="微软雅黑" panose="020B0503020204020204" pitchFamily="34" charset="-122"/>
              </a:rPr>
              <a:t>（嵌入式）；</a:t>
            </a:r>
          </a:p>
          <a:p>
            <a:pPr>
              <a:lnSpc>
                <a:spcPct val="125000"/>
              </a:lnSpc>
            </a:pPr>
            <a:r>
              <a:rPr lang="en-US" altLang="zh-CN" sz="1600" b="1" dirty="0">
                <a:solidFill>
                  <a:srgbClr val="C00000"/>
                </a:solidFill>
                <a:latin typeface="微软雅黑" panose="020B0503020204020204" pitchFamily="34" charset="-122"/>
                <a:ea typeface="微软雅黑" panose="020B0503020204020204" pitchFamily="34" charset="-122"/>
              </a:rPr>
              <a:t>2021</a:t>
            </a:r>
            <a:r>
              <a:rPr lang="zh-CN" altLang="en-US" sz="1600" b="1" dirty="0">
                <a:solidFill>
                  <a:srgbClr val="C00000"/>
                </a:solidFill>
                <a:latin typeface="微软雅黑" panose="020B0503020204020204" pitchFamily="34" charset="-122"/>
                <a:ea typeface="微软雅黑" panose="020B0503020204020204" pitchFamily="34" charset="-122"/>
              </a:rPr>
              <a:t>年，华为，鸿蒙</a:t>
            </a:r>
          </a:p>
        </p:txBody>
      </p:sp>
    </p:spTree>
    <p:extLst>
      <p:ext uri="{BB962C8B-B14F-4D97-AF65-F5344CB8AC3E}">
        <p14:creationId xmlns:p14="http://schemas.microsoft.com/office/powerpoint/2010/main" val="11917325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350323"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无操作系统时代</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856773" y="1465181"/>
            <a:ext cx="10603342" cy="36050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计算机资源是以时间为单位整体划分给用户</a:t>
            </a:r>
          </a:p>
          <a:p>
            <a:pPr>
              <a:lnSpc>
                <a:spcPct val="150000"/>
              </a:lnSpc>
            </a:pPr>
            <a:r>
              <a:rPr lang="zh-CN" altLang="en-US" sz="2000" b="1" dirty="0">
                <a:latin typeface="微软雅黑" panose="020B0503020204020204" pitchFamily="34" charset="-122"/>
                <a:ea typeface="微软雅黑" panose="020B0503020204020204" pitchFamily="34" charset="-122"/>
              </a:rPr>
              <a:t>用户将对应程序和数据的纸带（卡片）装入输入设备，输入设备把表示在纸带上的程序和数据输入到计算机内存；然后计算机运行程序得到输出结果；输出结果通过输出设备打印，用户取走结果。</a:t>
            </a:r>
          </a:p>
          <a:p>
            <a:pPr>
              <a:lnSpc>
                <a:spcPct val="150000"/>
              </a:lnSpc>
            </a:pPr>
            <a:r>
              <a:rPr lang="zh-CN" altLang="en-US" sz="2000" b="1" dirty="0">
                <a:latin typeface="微软雅黑" panose="020B0503020204020204" pitchFamily="34" charset="-122"/>
                <a:ea typeface="微软雅黑" panose="020B0503020204020204" pitchFamily="34" charset="-122"/>
              </a:rPr>
              <a:t>特点：</a:t>
            </a:r>
          </a:p>
          <a:p>
            <a:pPr lvl="1">
              <a:lnSpc>
                <a:spcPct val="150000"/>
              </a:lnSpc>
            </a:pPr>
            <a:r>
              <a:rPr lang="zh-CN" altLang="en-US" sz="1600" b="1" dirty="0">
                <a:latin typeface="微软雅黑" panose="020B0503020204020204" pitchFamily="34" charset="-122"/>
                <a:ea typeface="微软雅黑" panose="020B0503020204020204" pitchFamily="34" charset="-122"/>
              </a:rPr>
              <a:t>用户在划分给自己的时间内，对计算机的所有硬件资源是全部占有的</a:t>
            </a:r>
          </a:p>
          <a:p>
            <a:pPr lvl="1">
              <a:lnSpc>
                <a:spcPct val="150000"/>
              </a:lnSpc>
            </a:pPr>
            <a:r>
              <a:rPr lang="zh-CN" altLang="en-US" sz="1600" b="1" dirty="0">
                <a:latin typeface="微软雅黑" panose="020B0503020204020204" pitchFamily="34" charset="-122"/>
                <a:ea typeface="微软雅黑" panose="020B0503020204020204" pitchFamily="34" charset="-122"/>
              </a:rPr>
              <a:t>在等待输入设备输入程序和数据时，计算机的其余硬件资源处于空闲状态</a:t>
            </a:r>
          </a:p>
        </p:txBody>
      </p:sp>
      <p:graphicFrame>
        <p:nvGraphicFramePr>
          <p:cNvPr id="8" name="对象 7"/>
          <p:cNvGraphicFramePr>
            <a:graphicFrameLocks noChangeAspect="1"/>
          </p:cNvGraphicFramePr>
          <p:nvPr>
            <p:extLst>
              <p:ext uri="{D42A27DB-BD31-4B8C-83A1-F6EECF244321}">
                <p14:modId xmlns:p14="http://schemas.microsoft.com/office/powerpoint/2010/main" val="1114412533"/>
              </p:ext>
            </p:extLst>
          </p:nvPr>
        </p:nvGraphicFramePr>
        <p:xfrm>
          <a:off x="2600062" y="4847278"/>
          <a:ext cx="7116763" cy="1851025"/>
        </p:xfrm>
        <a:graphic>
          <a:graphicData uri="http://schemas.openxmlformats.org/presentationml/2006/ole">
            <mc:AlternateContent xmlns:mc="http://schemas.openxmlformats.org/markup-compatibility/2006">
              <mc:Choice xmlns:v="urn:schemas-microsoft-com:vml" Requires="v">
                <p:oleObj spid="_x0000_s5137" name="Visio" r:id="rId4" imgW="7485924" imgH="1937520" progId="Visio.Drawing.11">
                  <p:embed/>
                </p:oleObj>
              </mc:Choice>
              <mc:Fallback>
                <p:oleObj name="Visio" r:id="rId4" imgW="7485924" imgH="1937520" progId="Visio.Drawing.11">
                  <p:embed/>
                  <p:pic>
                    <p:nvPicPr>
                      <p:cNvPr id="9" name="对象 8"/>
                      <p:cNvPicPr/>
                      <p:nvPr/>
                    </p:nvPicPr>
                    <p:blipFill>
                      <a:blip r:embed="rId5"/>
                      <a:stretch>
                        <a:fillRect/>
                      </a:stretch>
                    </p:blipFill>
                    <p:spPr>
                      <a:xfrm>
                        <a:off x="2600062" y="4847278"/>
                        <a:ext cx="7116763" cy="1851025"/>
                      </a:xfrm>
                      <a:prstGeom prst="rect">
                        <a:avLst/>
                      </a:prstGeom>
                    </p:spPr>
                  </p:pic>
                </p:oleObj>
              </mc:Fallback>
            </mc:AlternateContent>
          </a:graphicData>
        </a:graphic>
      </p:graphicFrame>
    </p:spTree>
    <p:extLst>
      <p:ext uri="{BB962C8B-B14F-4D97-AF65-F5344CB8AC3E}">
        <p14:creationId xmlns:p14="http://schemas.microsoft.com/office/powerpoint/2010/main" val="11925897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350323"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单道批处理系统</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856773" y="1465181"/>
            <a:ext cx="10603342" cy="36050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单道批处理系统的核心是一个专门管理和调度用户作业的、独立于用户程序的</a:t>
            </a:r>
            <a:r>
              <a:rPr lang="zh-CN" altLang="en-US" sz="2000" b="1" dirty="0">
                <a:solidFill>
                  <a:srgbClr val="C00000"/>
                </a:solidFill>
                <a:latin typeface="微软雅黑" panose="020B0503020204020204" pitchFamily="34" charset="-122"/>
                <a:ea typeface="微软雅黑" panose="020B0503020204020204" pitchFamily="34" charset="-122"/>
              </a:rPr>
              <a:t>监督程序</a:t>
            </a:r>
            <a:r>
              <a:rPr lang="zh-CN" altLang="en-US" sz="2000" b="1" dirty="0">
                <a:latin typeface="微软雅黑" panose="020B0503020204020204" pitchFamily="34" charset="-122"/>
                <a:ea typeface="微软雅黑" panose="020B0503020204020204" pitchFamily="34" charset="-122"/>
              </a:rPr>
              <a:t>。</a:t>
            </a:r>
          </a:p>
          <a:p>
            <a:pPr>
              <a:lnSpc>
                <a:spcPct val="150000"/>
              </a:lnSpc>
            </a:pPr>
            <a:r>
              <a:rPr lang="zh-CN" altLang="en-US" sz="2000" b="1" dirty="0">
                <a:latin typeface="微软雅黑" panose="020B0503020204020204" pitchFamily="34" charset="-122"/>
                <a:ea typeface="微软雅黑" panose="020B0503020204020204" pitchFamily="34" charset="-122"/>
              </a:rPr>
              <a:t>监督程序是管理和调度用户作业的。</a:t>
            </a:r>
          </a:p>
          <a:p>
            <a:pPr>
              <a:lnSpc>
                <a:spcPct val="150000"/>
              </a:lnSpc>
            </a:pPr>
            <a:r>
              <a:rPr lang="zh-CN" altLang="en-US" sz="2000" b="1" dirty="0">
                <a:latin typeface="微软雅黑" panose="020B0503020204020204" pitchFamily="34" charset="-122"/>
                <a:ea typeface="微软雅黑" panose="020B0503020204020204" pitchFamily="34" charset="-122"/>
              </a:rPr>
              <a:t>作业是指用户要求计算机完成的工作，包括完成用户某个任务的程序和必要的数据。</a:t>
            </a:r>
          </a:p>
          <a:p>
            <a:pPr>
              <a:lnSpc>
                <a:spcPct val="150000"/>
              </a:lnSpc>
            </a:pPr>
            <a:r>
              <a:rPr lang="zh-CN" altLang="en-US" sz="2000" b="1" dirty="0">
                <a:latin typeface="微软雅黑" panose="020B0503020204020204" pitchFamily="34" charset="-122"/>
                <a:ea typeface="微软雅黑" panose="020B0503020204020204" pitchFamily="34" charset="-122"/>
              </a:rPr>
              <a:t>监督程序成批地把输入机上的用户作业读入磁带，依次把磁带上的用户作业读入主机内存并执行并把计算结果向输出机输出。</a:t>
            </a:r>
          </a:p>
          <a:p>
            <a:pPr>
              <a:lnSpc>
                <a:spcPct val="150000"/>
              </a:lnSpc>
            </a:pPr>
            <a:r>
              <a:rPr lang="zh-CN" altLang="en-US" sz="2000" b="1" dirty="0">
                <a:latin typeface="微软雅黑" panose="020B0503020204020204" pitchFamily="34" charset="-122"/>
                <a:ea typeface="微软雅黑" panose="020B0503020204020204" pitchFamily="34" charset="-122"/>
              </a:rPr>
              <a:t>对作业一般采用队列进行管理（串行）</a:t>
            </a:r>
          </a:p>
        </p:txBody>
      </p:sp>
      <p:graphicFrame>
        <p:nvGraphicFramePr>
          <p:cNvPr id="9" name="对象 8"/>
          <p:cNvGraphicFramePr>
            <a:graphicFrameLocks noChangeAspect="1"/>
          </p:cNvGraphicFramePr>
          <p:nvPr>
            <p:extLst>
              <p:ext uri="{D42A27DB-BD31-4B8C-83A1-F6EECF244321}">
                <p14:modId xmlns:p14="http://schemas.microsoft.com/office/powerpoint/2010/main" val="3615615434"/>
              </p:ext>
            </p:extLst>
          </p:nvPr>
        </p:nvGraphicFramePr>
        <p:xfrm>
          <a:off x="2346401" y="4923478"/>
          <a:ext cx="7221538" cy="1698625"/>
        </p:xfrm>
        <a:graphic>
          <a:graphicData uri="http://schemas.openxmlformats.org/presentationml/2006/ole">
            <mc:AlternateContent xmlns:mc="http://schemas.openxmlformats.org/markup-compatibility/2006">
              <mc:Choice xmlns:v="urn:schemas-microsoft-com:vml" Requires="v">
                <p:oleObj spid="_x0000_s6160" name="Visio" r:id="rId4" imgW="7222004" imgH="1698030" progId="Visio.Drawing.11">
                  <p:embed/>
                </p:oleObj>
              </mc:Choice>
              <mc:Fallback>
                <p:oleObj name="Visio" r:id="rId4" imgW="7222004" imgH="1698030" progId="Visio.Drawing.11">
                  <p:embed/>
                  <p:pic>
                    <p:nvPicPr>
                      <p:cNvPr id="4" name="对象 3"/>
                      <p:cNvPicPr/>
                      <p:nvPr/>
                    </p:nvPicPr>
                    <p:blipFill>
                      <a:blip r:embed="rId5"/>
                      <a:stretch>
                        <a:fillRect/>
                      </a:stretch>
                    </p:blipFill>
                    <p:spPr>
                      <a:xfrm>
                        <a:off x="2346401" y="4923478"/>
                        <a:ext cx="7221538" cy="1698625"/>
                      </a:xfrm>
                      <a:prstGeom prst="rect">
                        <a:avLst/>
                      </a:prstGeom>
                    </p:spPr>
                  </p:pic>
                </p:oleObj>
              </mc:Fallback>
            </mc:AlternateContent>
          </a:graphicData>
        </a:graphic>
      </p:graphicFrame>
    </p:spTree>
    <p:extLst>
      <p:ext uri="{BB962C8B-B14F-4D97-AF65-F5344CB8AC3E}">
        <p14:creationId xmlns:p14="http://schemas.microsoft.com/office/powerpoint/2010/main" val="19766053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350323"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多道批处理系统</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622841" y="1465181"/>
            <a:ext cx="5805337" cy="49191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多道批处理系统的核心是</a:t>
            </a:r>
            <a:r>
              <a:rPr lang="zh-CN" altLang="en-US" sz="2000" b="1" dirty="0">
                <a:solidFill>
                  <a:srgbClr val="C00000"/>
                </a:solidFill>
                <a:latin typeface="微软雅黑" panose="020B0503020204020204" pitchFamily="34" charset="-122"/>
                <a:ea typeface="微软雅黑" panose="020B0503020204020204" pitchFamily="34" charset="-122"/>
              </a:rPr>
              <a:t>调度程序</a:t>
            </a:r>
            <a:r>
              <a:rPr lang="zh-CN" altLang="en-US" sz="2000" b="1" dirty="0">
                <a:latin typeface="微软雅黑" panose="020B0503020204020204" pitchFamily="34" charset="-122"/>
                <a:ea typeface="微软雅黑" panose="020B0503020204020204" pitchFamily="34" charset="-122"/>
              </a:rPr>
              <a:t>，调度程序把若干个作业从作业队列中调入内存，并将</a:t>
            </a:r>
            <a:r>
              <a:rPr lang="en-US" altLang="zh-CN" sz="2000" b="1" dirty="0">
                <a:latin typeface="微软雅黑" panose="020B0503020204020204" pitchFamily="34" charset="-122"/>
                <a:ea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rPr>
              <a:t>资源分配给一个作业，让它开始运行。若当前正处理的作业要进行输入</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输出操作，就应释放对</a:t>
            </a:r>
            <a:r>
              <a:rPr lang="en-US" altLang="zh-CN" sz="2000" b="1" dirty="0">
                <a:latin typeface="微软雅黑" panose="020B0503020204020204" pitchFamily="34" charset="-122"/>
                <a:ea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rPr>
              <a:t>的占有权。调度程序则从其他作业中重新选择一个运行</a:t>
            </a:r>
          </a:p>
          <a:p>
            <a:pPr>
              <a:lnSpc>
                <a:spcPct val="150000"/>
              </a:lnSpc>
            </a:pPr>
            <a:r>
              <a:rPr lang="zh-CN" altLang="en-US" sz="2000" b="1" dirty="0">
                <a:latin typeface="微软雅黑" panose="020B0503020204020204" pitchFamily="34" charset="-122"/>
                <a:ea typeface="微软雅黑" panose="020B0503020204020204" pitchFamily="34" charset="-122"/>
              </a:rPr>
              <a:t>优点：在作业程序进行输入</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输出操作时</a:t>
            </a:r>
            <a:r>
              <a:rPr lang="en-US" altLang="zh-CN" sz="2000" b="1" dirty="0">
                <a:latin typeface="微软雅黑" panose="020B0503020204020204" pitchFamily="34" charset="-122"/>
                <a:ea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rPr>
              <a:t>也不会闲置</a:t>
            </a:r>
          </a:p>
          <a:p>
            <a:pPr>
              <a:lnSpc>
                <a:spcPct val="150000"/>
              </a:lnSpc>
            </a:pPr>
            <a:r>
              <a:rPr lang="zh-CN" altLang="en-US" sz="2000" b="1" dirty="0">
                <a:latin typeface="微软雅黑" panose="020B0503020204020204" pitchFamily="34" charset="-122"/>
                <a:ea typeface="微软雅黑" panose="020B0503020204020204" pitchFamily="34" charset="-122"/>
              </a:rPr>
              <a:t>特点：宏观上并行，微观上串行</a:t>
            </a:r>
          </a:p>
        </p:txBody>
      </p:sp>
      <p:pic>
        <p:nvPicPr>
          <p:cNvPr id="8" name="Picture 2" descr="https://gss0.bdstatic.com/-4o3dSag_xI4khGkpoWK1HF6hhy/baike/c0%3Dbaike80%2C5%2C5%2C80%2C26/sign=bac935eb4aed2e73e8e48e7ee668caee/a2cc7cd98d1001e9b5b2ce60b80e7bec55e797d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946" y="4031061"/>
            <a:ext cx="4543425"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gss0.bdstatic.com/-4o3dSag_xI4khGkpoWK1HF6hhy/baike/c0%3Dbaike80%2C5%2C5%2C80%2C26/sign=a3a2df11251f95cab2f89ae4a87e145b/1c950a7b02087bf43e798d86f2d3572c10dfcfc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946" y="1465181"/>
            <a:ext cx="4629150" cy="185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193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81057"/>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01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冯</a:t>
            </a:r>
            <a:r>
              <a:rPr lang="en-US" altLang="zh-CN"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诺依曼结构</a:t>
            </a: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3897221"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冯</a:t>
            </a:r>
            <a:r>
              <a:rPr lang="en-US" altLang="zh-CN" sz="2400" b="1" dirty="0">
                <a:solidFill>
                  <a:srgbClr val="C00000"/>
                </a:solidFill>
                <a:latin typeface="黑体" panose="02010609060101010101" pitchFamily="49" charset="-122"/>
                <a:ea typeface="黑体" panose="02010609060101010101" pitchFamily="49" charset="-122"/>
              </a:rPr>
              <a:t>·</a:t>
            </a:r>
            <a:r>
              <a:rPr lang="zh-CN" altLang="en-US" sz="2400" b="1" dirty="0">
                <a:solidFill>
                  <a:srgbClr val="C00000"/>
                </a:solidFill>
                <a:latin typeface="黑体" panose="02010609060101010101" pitchFamily="49" charset="-122"/>
                <a:ea typeface="黑体" panose="02010609060101010101" pitchFamily="49" charset="-122"/>
              </a:rPr>
              <a:t>诺依曼计算机设计原则</a:t>
            </a:r>
          </a:p>
        </p:txBody>
      </p:sp>
      <p:sp>
        <p:nvSpPr>
          <p:cNvPr id="8" name="内容占位符 2">
            <a:extLst>
              <a:ext uri="{FF2B5EF4-FFF2-40B4-BE49-F238E27FC236}">
                <a16:creationId xmlns:a16="http://schemas.microsoft.com/office/drawing/2014/main" id="{7B3E51CD-D33A-40FD-B779-8E82724E44CC}"/>
              </a:ext>
            </a:extLst>
          </p:cNvPr>
          <p:cNvSpPr txBox="1">
            <a:spLocks/>
          </p:cNvSpPr>
          <p:nvPr/>
        </p:nvSpPr>
        <p:spPr>
          <a:xfrm>
            <a:off x="622841" y="1710926"/>
            <a:ext cx="10720073" cy="2480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zh-CN" altLang="en-US" sz="2400" dirty="0" smtClean="0">
                <a:solidFill>
                  <a:srgbClr val="C00000"/>
                </a:solidFill>
                <a:latin typeface="微软雅黑" panose="020B0503020204020204" pitchFamily="34" charset="-122"/>
                <a:ea typeface="微软雅黑" panose="020B0503020204020204" pitchFamily="34" charset="-122"/>
              </a:rPr>
              <a:t>采用二进制：</a:t>
            </a:r>
            <a:r>
              <a:rPr lang="zh-CN" altLang="en-US" sz="2400" dirty="0" smtClean="0">
                <a:latin typeface="微软雅黑" panose="020B0503020204020204" pitchFamily="34" charset="-122"/>
                <a:ea typeface="微软雅黑" panose="020B0503020204020204" pitchFamily="34" charset="-122"/>
              </a:rPr>
              <a:t>数据和指令一律用二进制数表示</a:t>
            </a:r>
            <a:endParaRPr lang="en-US" altLang="zh-CN" sz="2400" dirty="0" smtClean="0">
              <a:latin typeface="微软雅黑" panose="020B0503020204020204" pitchFamily="34" charset="-122"/>
              <a:ea typeface="微软雅黑" panose="020B0503020204020204" pitchFamily="34" charset="-122"/>
            </a:endParaRPr>
          </a:p>
          <a:p>
            <a:pPr>
              <a:lnSpc>
                <a:spcPct val="170000"/>
              </a:lnSpc>
            </a:pPr>
            <a:r>
              <a:rPr lang="zh-CN" altLang="en-US" sz="2400" dirty="0" smtClean="0">
                <a:solidFill>
                  <a:srgbClr val="C00000"/>
                </a:solidFill>
                <a:latin typeface="微软雅黑" panose="020B0503020204020204" pitchFamily="34" charset="-122"/>
                <a:ea typeface="微软雅黑" panose="020B0503020204020204" pitchFamily="34" charset="-122"/>
              </a:rPr>
              <a:t>存储程序概念</a:t>
            </a:r>
            <a:r>
              <a:rPr lang="zh-CN" altLang="en-US" sz="2400" dirty="0" smtClean="0">
                <a:latin typeface="微软雅黑" panose="020B0503020204020204" pitchFamily="34" charset="-122"/>
                <a:ea typeface="微软雅黑" panose="020B0503020204020204" pitchFamily="34" charset="-122"/>
              </a:rPr>
              <a:t>：程序存储在内存中，</a:t>
            </a:r>
            <a:r>
              <a:rPr lang="zh-CN" altLang="en-US" sz="2400" dirty="0" smtClean="0">
                <a:solidFill>
                  <a:srgbClr val="C00000"/>
                </a:solidFill>
                <a:latin typeface="微软雅黑" panose="020B0503020204020204" pitchFamily="34" charset="-122"/>
                <a:ea typeface="微软雅黑" panose="020B0503020204020204" pitchFamily="34" charset="-122"/>
              </a:rPr>
              <a:t>顺序</a:t>
            </a:r>
            <a:r>
              <a:rPr lang="zh-CN" altLang="en-US" sz="2400" dirty="0" smtClean="0">
                <a:latin typeface="微软雅黑" panose="020B0503020204020204" pitchFamily="34" charset="-122"/>
                <a:ea typeface="微软雅黑" panose="020B0503020204020204" pitchFamily="34" charset="-122"/>
              </a:rPr>
              <a:t>执行，</a:t>
            </a:r>
            <a:r>
              <a:rPr lang="zh-CN" altLang="en-US" sz="2400" dirty="0" smtClean="0">
                <a:solidFill>
                  <a:srgbClr val="C00000"/>
                </a:solidFill>
                <a:latin typeface="微软雅黑" panose="020B0503020204020204" pitchFamily="34" charset="-122"/>
                <a:ea typeface="微软雅黑" panose="020B0503020204020204" pitchFamily="34" charset="-122"/>
              </a:rPr>
              <a:t>控制</a:t>
            </a:r>
            <a:r>
              <a:rPr lang="zh-CN" altLang="en-US" sz="2400" dirty="0" smtClean="0">
                <a:latin typeface="微软雅黑" panose="020B0503020204020204" pitchFamily="34" charset="-122"/>
                <a:ea typeface="微软雅黑" panose="020B0503020204020204" pitchFamily="34" charset="-122"/>
              </a:rPr>
              <a:t>计算机的运行</a:t>
            </a:r>
          </a:p>
          <a:p>
            <a:pPr>
              <a:lnSpc>
                <a:spcPct val="170000"/>
              </a:lnSpc>
            </a:pPr>
            <a:r>
              <a:rPr lang="zh-CN" altLang="en-US" sz="2400" dirty="0" smtClean="0">
                <a:solidFill>
                  <a:srgbClr val="C00000"/>
                </a:solidFill>
                <a:latin typeface="微软雅黑" panose="020B0503020204020204" pitchFamily="34" charset="-122"/>
                <a:ea typeface="微软雅黑" panose="020B0503020204020204" pitchFamily="34" charset="-122"/>
              </a:rPr>
              <a:t>计算机结构</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输入、输出</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存储器、控制器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、运算器五大部分。</a:t>
            </a:r>
            <a:endParaRPr lang="zh-CN" altLang="en-US" sz="2400" dirty="0">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904631923"/>
              </p:ext>
            </p:extLst>
          </p:nvPr>
        </p:nvGraphicFramePr>
        <p:xfrm>
          <a:off x="1491116" y="4360978"/>
          <a:ext cx="7850009" cy="2409935"/>
        </p:xfrm>
        <a:graphic>
          <a:graphicData uri="http://schemas.openxmlformats.org/presentationml/2006/ole">
            <mc:AlternateContent xmlns:mc="http://schemas.openxmlformats.org/markup-compatibility/2006">
              <mc:Choice xmlns:v="urn:schemas-microsoft-com:vml" Requires="v">
                <p:oleObj spid="_x0000_s1070" name="Visio" r:id="rId4" imgW="7210388" imgH="2266920" progId="Visio.Drawing.11">
                  <p:embed/>
                </p:oleObj>
              </mc:Choice>
              <mc:Fallback>
                <p:oleObj name="Visio" r:id="rId4" imgW="7210388" imgH="2266920" progId="Visio.Drawing.11">
                  <p:embed/>
                  <p:pic>
                    <p:nvPicPr>
                      <p:cNvPr id="7" name="对象 6"/>
                      <p:cNvPicPr/>
                      <p:nvPr/>
                    </p:nvPicPr>
                    <p:blipFill>
                      <a:blip r:embed="rId5"/>
                      <a:stretch>
                        <a:fillRect/>
                      </a:stretch>
                    </p:blipFill>
                    <p:spPr>
                      <a:xfrm>
                        <a:off x="1491116" y="4360978"/>
                        <a:ext cx="7850009" cy="2409935"/>
                      </a:xfrm>
                      <a:prstGeom prst="rect">
                        <a:avLst/>
                      </a:prstGeom>
                    </p:spPr>
                  </p:pic>
                </p:oleObj>
              </mc:Fallback>
            </mc:AlternateContent>
          </a:graphicData>
        </a:graphic>
      </p:graphicFrame>
    </p:spTree>
    <p:extLst>
      <p:ext uri="{BB962C8B-B14F-4D97-AF65-F5344CB8AC3E}">
        <p14:creationId xmlns:p14="http://schemas.microsoft.com/office/powerpoint/2010/main" val="111100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1422184"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分时</a:t>
            </a:r>
            <a:r>
              <a:rPr lang="zh-CN" altLang="en-US" sz="2400" b="1" dirty="0" smtClean="0">
                <a:solidFill>
                  <a:srgbClr val="C00000"/>
                </a:solidFill>
                <a:latin typeface="黑体" panose="02010609060101010101" pitchFamily="49" charset="-122"/>
                <a:ea typeface="黑体" panose="02010609060101010101" pitchFamily="49" charset="-122"/>
              </a:rPr>
              <a:t>系统</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622841" y="1455559"/>
            <a:ext cx="5839701" cy="2665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b="1" dirty="0" smtClean="0">
                <a:latin typeface="微软雅黑" panose="020B0503020204020204" pitchFamily="34" charset="-122"/>
                <a:ea typeface="微软雅黑" panose="020B0503020204020204" pitchFamily="34" charset="-122"/>
              </a:rPr>
              <a:t>核心</a:t>
            </a:r>
            <a:r>
              <a:rPr lang="zh-CN" altLang="en-US" sz="1800" b="1" dirty="0">
                <a:latin typeface="微软雅黑" panose="020B0503020204020204" pitchFamily="34" charset="-122"/>
                <a:ea typeface="微软雅黑" panose="020B0503020204020204" pitchFamily="34" charset="-122"/>
              </a:rPr>
              <a:t>是把</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的使用时间划分成非常短的</a:t>
            </a:r>
            <a:r>
              <a:rPr lang="zh-CN" altLang="en-US" sz="1800" b="1" dirty="0">
                <a:solidFill>
                  <a:srgbClr val="C00000"/>
                </a:solidFill>
                <a:latin typeface="微软雅黑" panose="020B0503020204020204" pitchFamily="34" charset="-122"/>
                <a:ea typeface="微软雅黑" panose="020B0503020204020204" pitchFamily="34" charset="-122"/>
              </a:rPr>
              <a:t>时间片</a:t>
            </a:r>
            <a:r>
              <a:rPr lang="zh-CN" altLang="en-US" sz="1800" b="1" dirty="0">
                <a:latin typeface="微软雅黑" panose="020B0503020204020204" pitchFamily="34" charset="-122"/>
                <a:ea typeface="微软雅黑" panose="020B0503020204020204" pitchFamily="34" charset="-122"/>
              </a:rPr>
              <a:t>，多个用户的程序可同时驻留在内存，当轮到某个用户程序使用</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时，该程序只能在限定的时间片内运行。当用户的时间片用完时，操作系统就暂停该用户程序的运行，并按某种调度策略（优先级）调出内存中的另一个用户程序开始运行。</a:t>
            </a:r>
          </a:p>
        </p:txBody>
      </p:sp>
      <p:graphicFrame>
        <p:nvGraphicFramePr>
          <p:cNvPr id="8" name="对象 7"/>
          <p:cNvGraphicFramePr>
            <a:graphicFrameLocks noChangeAspect="1"/>
          </p:cNvGraphicFramePr>
          <p:nvPr>
            <p:extLst>
              <p:ext uri="{D42A27DB-BD31-4B8C-83A1-F6EECF244321}">
                <p14:modId xmlns:p14="http://schemas.microsoft.com/office/powerpoint/2010/main" val="1083134879"/>
              </p:ext>
            </p:extLst>
          </p:nvPr>
        </p:nvGraphicFramePr>
        <p:xfrm>
          <a:off x="1531121" y="4213350"/>
          <a:ext cx="8763000" cy="2325688"/>
        </p:xfrm>
        <a:graphic>
          <a:graphicData uri="http://schemas.openxmlformats.org/presentationml/2006/ole">
            <mc:AlternateContent xmlns:mc="http://schemas.openxmlformats.org/markup-compatibility/2006">
              <mc:Choice xmlns:v="urn:schemas-microsoft-com:vml" Requires="v">
                <p:oleObj spid="_x0000_s7181" r:id="rId4" imgW="4927933" imgH="1307089" progId="Visio.Drawing.11">
                  <p:embed/>
                </p:oleObj>
              </mc:Choice>
              <mc:Fallback>
                <p:oleObj r:id="rId4" imgW="4927933" imgH="1307089" progId="Visio.Drawing.11">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1121" y="4213350"/>
                        <a:ext cx="8763000" cy="23256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内容占位符 2"/>
          <p:cNvSpPr txBox="1">
            <a:spLocks/>
          </p:cNvSpPr>
          <p:nvPr/>
        </p:nvSpPr>
        <p:spPr>
          <a:xfrm>
            <a:off x="6352299" y="1455558"/>
            <a:ext cx="5839701" cy="2665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b="1" dirty="0" smtClean="0">
                <a:solidFill>
                  <a:srgbClr val="C00000"/>
                </a:solidFill>
                <a:latin typeface="微软雅黑" panose="020B0503020204020204" pitchFamily="34" charset="-122"/>
                <a:ea typeface="微软雅黑" panose="020B0503020204020204" pitchFamily="34" charset="-122"/>
              </a:rPr>
              <a:t>多</a:t>
            </a:r>
            <a:r>
              <a:rPr lang="zh-CN" altLang="en-US" sz="1800" b="1" dirty="0">
                <a:solidFill>
                  <a:srgbClr val="C00000"/>
                </a:solidFill>
                <a:latin typeface="微软雅黑" panose="020B0503020204020204" pitchFamily="34" charset="-122"/>
                <a:ea typeface="微软雅黑" panose="020B0503020204020204" pitchFamily="34" charset="-122"/>
              </a:rPr>
              <a:t>路性</a:t>
            </a:r>
            <a:r>
              <a:rPr lang="zh-CN" altLang="en-US" sz="1800" b="1" dirty="0">
                <a:latin typeface="微软雅黑" panose="020B0503020204020204" pitchFamily="34" charset="-122"/>
                <a:ea typeface="微软雅黑" panose="020B0503020204020204" pitchFamily="34" charset="-122"/>
              </a:rPr>
              <a:t>：若干个用户同时使用一台计算机。</a:t>
            </a:r>
          </a:p>
          <a:p>
            <a:pPr>
              <a:lnSpc>
                <a:spcPct val="150000"/>
              </a:lnSpc>
            </a:pPr>
            <a:r>
              <a:rPr lang="zh-CN" altLang="en-US" sz="1800" b="1" dirty="0">
                <a:solidFill>
                  <a:srgbClr val="C00000"/>
                </a:solidFill>
                <a:latin typeface="微软雅黑" panose="020B0503020204020204" pitchFamily="34" charset="-122"/>
                <a:ea typeface="微软雅黑" panose="020B0503020204020204" pitchFamily="34" charset="-122"/>
              </a:rPr>
              <a:t>交互性</a:t>
            </a:r>
            <a:r>
              <a:rPr lang="zh-CN" altLang="en-US" sz="1800" b="1" dirty="0">
                <a:latin typeface="微软雅黑" panose="020B0503020204020204" pitchFamily="34" charset="-122"/>
                <a:ea typeface="微软雅黑" panose="020B0503020204020204" pitchFamily="34" charset="-122"/>
              </a:rPr>
              <a:t>：用户可根据系统对请求的响应结果，进一步向系统提出新的请求。</a:t>
            </a:r>
          </a:p>
          <a:p>
            <a:pPr>
              <a:lnSpc>
                <a:spcPct val="150000"/>
              </a:lnSpc>
            </a:pPr>
            <a:r>
              <a:rPr lang="zh-CN" altLang="en-US" sz="1800" b="1" dirty="0">
                <a:solidFill>
                  <a:srgbClr val="C00000"/>
                </a:solidFill>
                <a:latin typeface="微软雅黑" panose="020B0503020204020204" pitchFamily="34" charset="-122"/>
                <a:ea typeface="微软雅黑" panose="020B0503020204020204" pitchFamily="34" charset="-122"/>
              </a:rPr>
              <a:t>独立性</a:t>
            </a:r>
            <a:r>
              <a:rPr lang="zh-CN" altLang="en-US" sz="1800" b="1" dirty="0">
                <a:latin typeface="微软雅黑" panose="020B0503020204020204" pitchFamily="34" charset="-122"/>
                <a:ea typeface="微软雅黑" panose="020B0503020204020204" pitchFamily="34" charset="-122"/>
              </a:rPr>
              <a:t>：用户之间可以相互独立操作，互不干扰。</a:t>
            </a:r>
          </a:p>
          <a:p>
            <a:pPr>
              <a:lnSpc>
                <a:spcPct val="150000"/>
              </a:lnSpc>
            </a:pPr>
            <a:r>
              <a:rPr lang="zh-CN" altLang="en-US" sz="1800" b="1" dirty="0">
                <a:solidFill>
                  <a:srgbClr val="C00000"/>
                </a:solidFill>
                <a:latin typeface="微软雅黑" panose="020B0503020204020204" pitchFamily="34" charset="-122"/>
                <a:ea typeface="微软雅黑" panose="020B0503020204020204" pitchFamily="34" charset="-122"/>
              </a:rPr>
              <a:t>及时性</a:t>
            </a:r>
            <a:r>
              <a:rPr lang="zh-CN" altLang="en-US" sz="1800" b="1" dirty="0">
                <a:latin typeface="微软雅黑" panose="020B0503020204020204" pitchFamily="34" charset="-122"/>
                <a:ea typeface="微软雅黑" panose="020B0503020204020204" pitchFamily="34" charset="-122"/>
              </a:rPr>
              <a:t>：系统可对用户的输入及时作出响应。</a:t>
            </a:r>
          </a:p>
        </p:txBody>
      </p:sp>
    </p:spTree>
    <p:extLst>
      <p:ext uri="{BB962C8B-B14F-4D97-AF65-F5344CB8AC3E}">
        <p14:creationId xmlns:p14="http://schemas.microsoft.com/office/powerpoint/2010/main" val="28783032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0943"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实时操作</a:t>
            </a:r>
            <a:r>
              <a:rPr lang="zh-CN" altLang="en-US" sz="2400" b="1" dirty="0" smtClean="0">
                <a:solidFill>
                  <a:srgbClr val="C00000"/>
                </a:solidFill>
                <a:latin typeface="黑体" panose="02010609060101010101" pitchFamily="49" charset="-122"/>
                <a:ea typeface="黑体" panose="02010609060101010101" pitchFamily="49" charset="-122"/>
              </a:rPr>
              <a:t>系统</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469647" y="1442989"/>
            <a:ext cx="11222481" cy="4996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保证在一定时间限制内完成特定功能的操作系统</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1800" b="1" dirty="0">
                <a:solidFill>
                  <a:srgbClr val="C00000"/>
                </a:solidFill>
                <a:latin typeface="微软雅黑" panose="020B0503020204020204" pitchFamily="34" charset="-122"/>
                <a:ea typeface="微软雅黑" panose="020B0503020204020204" pitchFamily="34" charset="-122"/>
              </a:rPr>
              <a:t>硬实时系统</a:t>
            </a:r>
            <a:r>
              <a:rPr lang="zh-CN" altLang="en-US" sz="1800" b="1" dirty="0">
                <a:latin typeface="微软雅黑" panose="020B0503020204020204" pitchFamily="34" charset="-122"/>
                <a:ea typeface="微软雅黑" panose="020B0503020204020204" pitchFamily="34" charset="-122"/>
              </a:rPr>
              <a:t>：要求在规定的时间内必须完成操作</a:t>
            </a:r>
            <a:endParaRPr lang="en-US" altLang="zh-CN" sz="18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1800" b="1" dirty="0">
                <a:solidFill>
                  <a:srgbClr val="C00000"/>
                </a:solidFill>
                <a:latin typeface="微软雅黑" panose="020B0503020204020204" pitchFamily="34" charset="-122"/>
                <a:ea typeface="微软雅黑" panose="020B0503020204020204" pitchFamily="34" charset="-122"/>
              </a:rPr>
              <a:t>软实时系统</a:t>
            </a:r>
            <a:r>
              <a:rPr lang="zh-CN" altLang="en-US" sz="1800" b="1" dirty="0">
                <a:latin typeface="微软雅黑" panose="020B0503020204020204" pitchFamily="34" charset="-122"/>
                <a:ea typeface="微软雅黑" panose="020B0503020204020204" pitchFamily="34" charset="-122"/>
              </a:rPr>
              <a:t>：只要按照任务的优先级，尽可能快地完成操作即</a:t>
            </a:r>
            <a:r>
              <a:rPr lang="zh-CN" altLang="en-US" sz="1800" b="1" dirty="0" smtClean="0">
                <a:latin typeface="微软雅黑" panose="020B0503020204020204" pitchFamily="34" charset="-122"/>
                <a:ea typeface="微软雅黑" panose="020B0503020204020204" pitchFamily="34" charset="-122"/>
              </a:rPr>
              <a:t>可</a:t>
            </a:r>
            <a:endParaRPr lang="en-US" altLang="zh-CN" sz="18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系统要求</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1800" b="1" dirty="0">
                <a:latin typeface="微软雅黑" panose="020B0503020204020204" pitchFamily="34" charset="-122"/>
                <a:ea typeface="微软雅黑" panose="020B0503020204020204" pitchFamily="34" charset="-122"/>
              </a:rPr>
              <a:t>高精度计时</a:t>
            </a:r>
            <a:r>
              <a:rPr lang="zh-CN" altLang="en-US" sz="1800" b="1" dirty="0" smtClean="0">
                <a:latin typeface="微软雅黑" panose="020B0503020204020204" pitchFamily="34" charset="-122"/>
                <a:ea typeface="微软雅黑" panose="020B0503020204020204" pitchFamily="34" charset="-122"/>
              </a:rPr>
              <a:t>系统、多级中断机制、实时</a:t>
            </a:r>
            <a:r>
              <a:rPr lang="zh-CN" altLang="en-US" sz="1800" b="1" dirty="0">
                <a:latin typeface="微软雅黑" panose="020B0503020204020204" pitchFamily="34" charset="-122"/>
                <a:ea typeface="微软雅黑" panose="020B0503020204020204" pitchFamily="34" charset="-122"/>
              </a:rPr>
              <a:t>调度机制</a:t>
            </a:r>
            <a:endParaRPr lang="en-US" altLang="zh-CN" sz="1800" b="1" dirty="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应用</a:t>
            </a:r>
            <a:r>
              <a:rPr lang="zh-CN" altLang="en-US" sz="2000" b="1" dirty="0">
                <a:latin typeface="微软雅黑" panose="020B0503020204020204" pitchFamily="34" charset="-122"/>
                <a:ea typeface="微软雅黑" panose="020B0503020204020204" pitchFamily="34" charset="-122"/>
              </a:rPr>
              <a:t>领域：工业</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军事控制，语音通信，金融服务等</a:t>
            </a:r>
          </a:p>
          <a:p>
            <a:pPr lvl="1">
              <a:lnSpc>
                <a:spcPct val="150000"/>
              </a:lnSpc>
              <a:buFont typeface="Wingdings" panose="05000000000000000000" pitchFamily="2" charset="2"/>
              <a:buChar char="ü"/>
            </a:pPr>
            <a:r>
              <a:rPr lang="zh-CN" altLang="en-US" sz="1800" b="1" dirty="0">
                <a:solidFill>
                  <a:srgbClr val="C00000"/>
                </a:solidFill>
                <a:latin typeface="微软雅黑" panose="020B0503020204020204" pitchFamily="34" charset="-122"/>
                <a:ea typeface="微软雅黑" panose="020B0503020204020204" pitchFamily="34" charset="-122"/>
              </a:rPr>
              <a:t>实时控制</a:t>
            </a:r>
            <a:r>
              <a:rPr lang="zh-CN" altLang="en-US" sz="1800" b="1" dirty="0" smtClean="0">
                <a:solidFill>
                  <a:srgbClr val="C00000"/>
                </a:solidFill>
                <a:latin typeface="微软雅黑" panose="020B0503020204020204" pitchFamily="34" charset="-122"/>
                <a:ea typeface="微软雅黑" panose="020B0503020204020204" pitchFamily="34" charset="-122"/>
              </a:rPr>
              <a:t>系统</a:t>
            </a:r>
            <a:r>
              <a:rPr lang="zh-CN" altLang="en-US" sz="1800" b="1" dirty="0" smtClean="0">
                <a:latin typeface="微软雅黑" panose="020B0503020204020204" pitchFamily="34" charset="-122"/>
                <a:ea typeface="微软雅黑" panose="020B0503020204020204" pitchFamily="34" charset="-122"/>
              </a:rPr>
              <a:t>：用于</a:t>
            </a:r>
            <a:r>
              <a:rPr lang="zh-CN" altLang="en-US" sz="1800" b="1" dirty="0">
                <a:latin typeface="微软雅黑" panose="020B0503020204020204" pitchFamily="34" charset="-122"/>
                <a:ea typeface="微软雅黑" panose="020B0503020204020204" pitchFamily="34" charset="-122"/>
              </a:rPr>
              <a:t>工业、军事等领域的自动控制，要求计算机能尽快处理测量系统（传感系统）测得的数据，及时地进行控制，或将有关信息通过显示终端提供给决策人员</a:t>
            </a:r>
            <a:endParaRPr lang="en-US" altLang="zh-CN" sz="18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1800" b="1" dirty="0">
                <a:solidFill>
                  <a:srgbClr val="C00000"/>
                </a:solidFill>
                <a:latin typeface="微软雅黑" panose="020B0503020204020204" pitchFamily="34" charset="-122"/>
                <a:ea typeface="微软雅黑" panose="020B0503020204020204" pitchFamily="34" charset="-122"/>
              </a:rPr>
              <a:t>实时信息处理</a:t>
            </a:r>
            <a:r>
              <a:rPr lang="zh-CN" altLang="en-US" sz="1800" b="1" dirty="0" smtClean="0">
                <a:solidFill>
                  <a:srgbClr val="C00000"/>
                </a:solidFill>
                <a:latin typeface="微软雅黑" panose="020B0503020204020204" pitchFamily="34" charset="-122"/>
                <a:ea typeface="微软雅黑" panose="020B0503020204020204" pitchFamily="34" charset="-122"/>
              </a:rPr>
              <a:t>系统</a:t>
            </a:r>
            <a:r>
              <a:rPr lang="zh-CN" altLang="en-US" sz="1800" b="1" dirty="0" smtClean="0">
                <a:latin typeface="微软雅黑" panose="020B0503020204020204" pitchFamily="34" charset="-122"/>
                <a:ea typeface="微软雅黑" panose="020B0503020204020204" pitchFamily="34" charset="-122"/>
              </a:rPr>
              <a:t>：用于</a:t>
            </a:r>
            <a:r>
              <a:rPr lang="zh-CN" altLang="en-US" sz="1800" b="1" dirty="0">
                <a:latin typeface="微软雅黑" panose="020B0503020204020204" pitchFamily="34" charset="-122"/>
                <a:ea typeface="微软雅黑" panose="020B0503020204020204" pitchFamily="34" charset="-122"/>
              </a:rPr>
              <a:t>机票预订，银行系统等，要求计算机能对终端设备发来的服务请求及时予以正确的</a:t>
            </a:r>
            <a:r>
              <a:rPr lang="zh-CN" altLang="en-US" sz="1800" b="1" dirty="0" smtClean="0">
                <a:latin typeface="微软雅黑" panose="020B0503020204020204" pitchFamily="34" charset="-122"/>
                <a:ea typeface="微软雅黑" panose="020B0503020204020204" pitchFamily="34" charset="-122"/>
              </a:rPr>
              <a:t>回答</a:t>
            </a:r>
            <a:endParaRPr lang="en-US" altLang="zh-CN" sz="1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14678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4149"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其他操作</a:t>
            </a:r>
            <a:r>
              <a:rPr lang="zh-CN" altLang="en-US" sz="2400" b="1" dirty="0" smtClean="0">
                <a:solidFill>
                  <a:srgbClr val="C00000"/>
                </a:solidFill>
                <a:latin typeface="黑体" panose="02010609060101010101" pitchFamily="49" charset="-122"/>
                <a:ea typeface="黑体" panose="02010609060101010101" pitchFamily="49" charset="-122"/>
              </a:rPr>
              <a:t>系统</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469647" y="1442989"/>
            <a:ext cx="5565393" cy="14606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网络操作系统</a:t>
            </a:r>
            <a:r>
              <a:rPr lang="en-US" altLang="zh-CN" sz="2000" b="1" dirty="0">
                <a:latin typeface="微软雅黑" panose="020B0503020204020204" pitchFamily="34" charset="-122"/>
                <a:ea typeface="微软雅黑" panose="020B0503020204020204" pitchFamily="34" charset="-122"/>
              </a:rPr>
              <a:t>(NOS)</a:t>
            </a:r>
            <a:endParaRPr lang="zh-CN" altLang="en-US"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1800" b="1" dirty="0">
                <a:latin typeface="微软雅黑" panose="020B0503020204020204" pitchFamily="34" charset="-122"/>
                <a:ea typeface="微软雅黑" panose="020B0503020204020204" pitchFamily="34" charset="-122"/>
              </a:rPr>
              <a:t>在原来各自计算机操作系统上，按照网络体系结构的各个协议标准增加网络管理模块，其中包括：通信、资源共享、系统安全和各种网络应用服务</a:t>
            </a:r>
            <a:endParaRPr lang="en-US" altLang="zh-CN" sz="1800" b="1" dirty="0">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p:txBody>
      </p:sp>
      <p:pic>
        <p:nvPicPr>
          <p:cNvPr id="8" name="Picture 4" descr="https://bkimg.cdn.bcebos.com/pic/1c950a7b02087bf4b7c43b88ffd3572c11dfcfa3?x-bce-process=image/watermark,image_d2F0ZXIvYmFpa2U4MA==,g_7,xp_5,yp_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248" y="3815498"/>
            <a:ext cx="4244352" cy="28779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iknow-pic.cdn.bcebos.com/0d338744ebf81a4c7c95c825d92a6059242da6b2?x-bce-process=image/resize,m_lfit,w_600,h_800,limit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73" y="3815498"/>
            <a:ext cx="4580859" cy="287791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242304" y="1445028"/>
            <a:ext cx="6096000" cy="1800493"/>
          </a:xfrm>
          <a:prstGeom prst="rect">
            <a:avLst/>
          </a:prstGeom>
        </p:spPr>
        <p:txBody>
          <a:bodyPr>
            <a:spAutoFit/>
          </a:bodyPr>
          <a:lstStyle/>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分布式操作系统（</a:t>
            </a:r>
            <a:r>
              <a:rPr lang="en-US" altLang="zh-CN" sz="2000" b="1" dirty="0">
                <a:latin typeface="微软雅黑" panose="020B0503020204020204" pitchFamily="34" charset="-122"/>
                <a:ea typeface="微软雅黑" panose="020B0503020204020204" pitchFamily="34" charset="-122"/>
              </a:rPr>
              <a:t>DOS</a:t>
            </a:r>
            <a:r>
              <a:rPr lang="zh-CN" altLang="en-US" sz="2000"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通过通信网络，将地理上分散的具有自治功能的数据处理系统或计算机系统互连起来，实现信息交换和资源共享，协作完成任务</a:t>
            </a:r>
            <a:r>
              <a:rPr lang="zh-CN" altLang="en-US" b="1" dirty="0" smtClean="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455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4149"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其他操作</a:t>
            </a:r>
            <a:r>
              <a:rPr lang="zh-CN" altLang="en-US" sz="2400" b="1" dirty="0" smtClean="0">
                <a:solidFill>
                  <a:srgbClr val="C00000"/>
                </a:solidFill>
                <a:latin typeface="黑体" panose="02010609060101010101" pitchFamily="49" charset="-122"/>
                <a:ea typeface="黑体" panose="02010609060101010101" pitchFamily="49" charset="-122"/>
              </a:rPr>
              <a:t>系统</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469647" y="1442989"/>
            <a:ext cx="10942065" cy="5045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b="1" dirty="0">
                <a:latin typeface="微软雅黑" panose="020B0503020204020204" pitchFamily="34" charset="-122"/>
                <a:ea typeface="微软雅黑" panose="020B0503020204020204" pitchFamily="34" charset="-122"/>
              </a:rPr>
              <a:t>嵌入式</a:t>
            </a:r>
            <a:r>
              <a:rPr lang="zh-CN" altLang="en-US" sz="2400" b="1" dirty="0" smtClean="0">
                <a:latin typeface="微软雅黑" panose="020B0503020204020204" pitchFamily="34" charset="-122"/>
                <a:ea typeface="微软雅黑" panose="020B0503020204020204" pitchFamily="34" charset="-122"/>
              </a:rPr>
              <a:t>操作系统（</a:t>
            </a:r>
            <a:r>
              <a:rPr lang="en-US" altLang="zh-CN" sz="2400" b="1" dirty="0" smtClean="0">
                <a:latin typeface="微软雅黑" panose="020B0503020204020204" pitchFamily="34" charset="-122"/>
                <a:ea typeface="微软雅黑" panose="020B0503020204020204" pitchFamily="34" charset="-122"/>
              </a:rPr>
              <a:t>EOS</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运行在嵌入式系统环境中，对整个嵌入式系统以及它所操作的各种部件装置进行统一调度、分配的</a:t>
            </a:r>
            <a:r>
              <a:rPr lang="zh-CN" altLang="en-US" sz="2000" b="1" dirty="0" smtClean="0">
                <a:latin typeface="微软雅黑" panose="020B0503020204020204" pitchFamily="34" charset="-122"/>
                <a:ea typeface="微软雅黑" panose="020B0503020204020204" pitchFamily="34" charset="-122"/>
              </a:rPr>
              <a:t>系统软件，通常没有界面</a:t>
            </a:r>
          </a:p>
          <a:p>
            <a:pPr>
              <a:lnSpc>
                <a:spcPct val="150000"/>
              </a:lnSpc>
            </a:pPr>
            <a:r>
              <a:rPr lang="zh-CN" altLang="en-US" sz="2400" b="1" dirty="0" smtClean="0">
                <a:latin typeface="微软雅黑" panose="020B0503020204020204" pitchFamily="34" charset="-122"/>
                <a:ea typeface="微软雅黑" panose="020B0503020204020204" pitchFamily="34" charset="-122"/>
              </a:rPr>
              <a:t>典型嵌入式操作系统：</a:t>
            </a:r>
          </a:p>
          <a:p>
            <a:pPr lvl="1">
              <a:lnSpc>
                <a:spcPct val="150000"/>
              </a:lnSpc>
              <a:buFont typeface="Wingdings" panose="05000000000000000000" pitchFamily="2" charset="2"/>
              <a:buChar char="ü"/>
            </a:pPr>
            <a:r>
              <a:rPr lang="en-US" altLang="zh-CN" sz="2000" b="1" dirty="0" smtClean="0">
                <a:latin typeface="微软雅黑" panose="020B0503020204020204" pitchFamily="34" charset="-122"/>
                <a:ea typeface="微软雅黑" panose="020B0503020204020204" pitchFamily="34" charset="-122"/>
              </a:rPr>
              <a:t>Linux</a:t>
            </a:r>
            <a:endParaRPr lang="en-US" altLang="zh-CN"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2000" b="1" dirty="0" err="1">
                <a:solidFill>
                  <a:srgbClr val="C00000"/>
                </a:solidFill>
                <a:latin typeface="微软雅黑" panose="020B0503020204020204" pitchFamily="34" charset="-122"/>
                <a:ea typeface="微软雅黑" panose="020B0503020204020204" pitchFamily="34" charset="-122"/>
              </a:rPr>
              <a:t>VxWorks</a:t>
            </a:r>
            <a:endParaRPr lang="en-US" altLang="zh-CN" sz="2000" b="1" dirty="0">
              <a:solidFill>
                <a:srgbClr val="C00000"/>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l-GR" altLang="zh-CN" sz="2000" b="1" dirty="0" smtClean="0">
                <a:latin typeface="微软雅黑" panose="020B0503020204020204" pitchFamily="34" charset="-122"/>
                <a:ea typeface="微软雅黑" panose="020B0503020204020204" pitchFamily="34" charset="-122"/>
              </a:rPr>
              <a:t>μ</a:t>
            </a:r>
            <a:r>
              <a:rPr lang="en-US" altLang="zh-CN" sz="2000" b="1" dirty="0">
                <a:latin typeface="微软雅黑" panose="020B0503020204020204" pitchFamily="34" charset="-122"/>
                <a:ea typeface="微软雅黑" panose="020B0503020204020204" pitchFamily="34" charset="-122"/>
              </a:rPr>
              <a:t>c/OS</a:t>
            </a:r>
          </a:p>
          <a:p>
            <a:pPr lvl="1">
              <a:lnSpc>
                <a:spcPct val="150000"/>
              </a:lnSpc>
              <a:buFont typeface="Wingdings" panose="05000000000000000000" pitchFamily="2" charset="2"/>
              <a:buChar char="ü"/>
            </a:pPr>
            <a:r>
              <a:rPr lang="en-US" altLang="zh-CN" sz="2000" b="1" dirty="0" err="1" smtClean="0">
                <a:solidFill>
                  <a:srgbClr val="C00000"/>
                </a:solidFill>
                <a:latin typeface="微软雅黑" panose="020B0503020204020204" pitchFamily="34" charset="-122"/>
                <a:ea typeface="微软雅黑" panose="020B0503020204020204" pitchFamily="34" charset="-122"/>
              </a:rPr>
              <a:t>SpaceOS</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pic>
        <p:nvPicPr>
          <p:cNvPr id="11266" name="Picture 2" descr="http://manager.cechina.cn/upload/article/84ee3c92-cdda-4be4-85dd-d83995317054/2_n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597" y="3681099"/>
            <a:ext cx="4540568" cy="280701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p7.itc.cn/images01/20220125/25d7b157697d4997a3fab6d54c6d79ec.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998" y="3655858"/>
            <a:ext cx="4180546" cy="283225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238211" y="6477898"/>
            <a:ext cx="4189545" cy="338554"/>
          </a:xfrm>
          <a:prstGeom prst="rect">
            <a:avLst/>
          </a:prstGeom>
          <a:noFill/>
        </p:spPr>
        <p:txBody>
          <a:bodyPr wrap="none" rtlCol="0">
            <a:spAutoFit/>
          </a:bodyPr>
          <a:lstStyle/>
          <a:p>
            <a:r>
              <a:rPr lang="zh-CN" altLang="en-US" sz="1600" b="1" dirty="0" smtClean="0">
                <a:solidFill>
                  <a:srgbClr val="C00000"/>
                </a:solidFill>
                <a:latin typeface="微软雅黑" panose="020B0503020204020204" pitchFamily="34" charset="-122"/>
                <a:ea typeface="微软雅黑" panose="020B0503020204020204" pitchFamily="34" charset="-122"/>
              </a:rPr>
              <a:t>使用了</a:t>
            </a:r>
            <a:r>
              <a:rPr lang="en-US" altLang="zh-CN" sz="1600" b="1" dirty="0" err="1" smtClean="0">
                <a:solidFill>
                  <a:srgbClr val="C00000"/>
                </a:solidFill>
                <a:latin typeface="微软雅黑" panose="020B0503020204020204" pitchFamily="34" charset="-122"/>
                <a:ea typeface="微软雅黑" panose="020B0503020204020204" pitchFamily="34" charset="-122"/>
              </a:rPr>
              <a:t>VxWorks</a:t>
            </a:r>
            <a:r>
              <a:rPr lang="zh-CN" altLang="en-US" sz="1600" b="1" dirty="0" smtClean="0">
                <a:solidFill>
                  <a:srgbClr val="C00000"/>
                </a:solidFill>
                <a:latin typeface="微软雅黑" panose="020B0503020204020204" pitchFamily="34" charset="-122"/>
                <a:ea typeface="微软雅黑" panose="020B0503020204020204" pitchFamily="34" charset="-122"/>
              </a:rPr>
              <a:t>的“好奇号”探测</a:t>
            </a:r>
            <a:r>
              <a:rPr lang="zh-CN" altLang="en-US" sz="1600" b="1" dirty="0">
                <a:solidFill>
                  <a:srgbClr val="C00000"/>
                </a:solidFill>
                <a:latin typeface="微软雅黑" panose="020B0503020204020204" pitchFamily="34" charset="-122"/>
                <a:ea typeface="微软雅黑" panose="020B0503020204020204" pitchFamily="34" charset="-122"/>
              </a:rPr>
              <a:t>车火星</a:t>
            </a:r>
            <a:r>
              <a:rPr lang="zh-CN" altLang="en-US" sz="1600" b="1" dirty="0" smtClean="0">
                <a:solidFill>
                  <a:srgbClr val="C00000"/>
                </a:solidFill>
                <a:latin typeface="微软雅黑" panose="020B0503020204020204" pitchFamily="34" charset="-122"/>
                <a:ea typeface="微软雅黑" panose="020B0503020204020204" pitchFamily="34" charset="-122"/>
              </a:rPr>
              <a:t>车</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4" name="矩形 3"/>
          <p:cNvSpPr/>
          <p:nvPr/>
        </p:nvSpPr>
        <p:spPr>
          <a:xfrm>
            <a:off x="8264908" y="6467767"/>
            <a:ext cx="3328925" cy="338554"/>
          </a:xfrm>
          <a:prstGeom prst="rect">
            <a:avLst/>
          </a:prstGeom>
        </p:spPr>
        <p:txBody>
          <a:bodyPr wrap="none">
            <a:spAutoFit/>
          </a:bodyPr>
          <a:lstStyle/>
          <a:p>
            <a:r>
              <a:rPr lang="zh-CN" altLang="en-US" sz="1600" b="1" dirty="0" smtClean="0">
                <a:solidFill>
                  <a:srgbClr val="C00000"/>
                </a:solidFill>
                <a:latin typeface="微软雅黑" panose="020B0503020204020204" pitchFamily="34" charset="-122"/>
                <a:ea typeface="微软雅黑" panose="020B0503020204020204" pitchFamily="34" charset="-122"/>
              </a:rPr>
              <a:t>搭载</a:t>
            </a:r>
            <a:r>
              <a:rPr lang="en-US" altLang="zh-CN" sz="1600" b="1" dirty="0" err="1" smtClean="0">
                <a:solidFill>
                  <a:srgbClr val="C00000"/>
                </a:solidFill>
                <a:latin typeface="微软雅黑" panose="020B0503020204020204" pitchFamily="34" charset="-122"/>
                <a:ea typeface="微软雅黑" panose="020B0503020204020204" pitchFamily="34" charset="-122"/>
              </a:rPr>
              <a:t>SpaceOS</a:t>
            </a:r>
            <a:r>
              <a:rPr lang="en-US" altLang="zh-CN" sz="1600" b="1" dirty="0" smtClean="0">
                <a:solidFill>
                  <a:srgbClr val="C00000"/>
                </a:solidFill>
                <a:latin typeface="微软雅黑" panose="020B0503020204020204" pitchFamily="34" charset="-122"/>
                <a:ea typeface="微软雅黑" panose="020B0503020204020204" pitchFamily="34" charset="-122"/>
              </a:rPr>
              <a:t> II</a:t>
            </a:r>
            <a:r>
              <a:rPr lang="zh-CN" altLang="en-US" sz="1600" b="1" dirty="0" smtClean="0">
                <a:solidFill>
                  <a:srgbClr val="C00000"/>
                </a:solidFill>
                <a:latin typeface="微软雅黑" panose="020B0503020204020204" pitchFamily="34" charset="-122"/>
                <a:ea typeface="微软雅黑" panose="020B0503020204020204" pitchFamily="34" charset="-122"/>
              </a:rPr>
              <a:t>的嫦娥</a:t>
            </a:r>
            <a:r>
              <a:rPr lang="zh-CN" altLang="en-US" sz="1600" b="1" dirty="0">
                <a:solidFill>
                  <a:srgbClr val="C00000"/>
                </a:solidFill>
                <a:latin typeface="微软雅黑" panose="020B0503020204020204" pitchFamily="34" charset="-122"/>
                <a:ea typeface="微软雅黑" panose="020B0503020204020204" pitchFamily="34" charset="-122"/>
              </a:rPr>
              <a:t>三号巡视器</a:t>
            </a:r>
          </a:p>
        </p:txBody>
      </p:sp>
    </p:spTree>
    <p:extLst>
      <p:ext uri="{BB962C8B-B14F-4D97-AF65-F5344CB8AC3E}">
        <p14:creationId xmlns:p14="http://schemas.microsoft.com/office/powerpoint/2010/main" val="7223098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040943"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国产</a:t>
            </a:r>
            <a:r>
              <a:rPr lang="zh-CN" altLang="en-US" sz="2400" b="1" dirty="0" smtClean="0">
                <a:solidFill>
                  <a:srgbClr val="C00000"/>
                </a:solidFill>
                <a:latin typeface="黑体" panose="02010609060101010101" pitchFamily="49" charset="-122"/>
                <a:ea typeface="黑体" panose="02010609060101010101" pitchFamily="49" charset="-122"/>
              </a:rPr>
              <a:t>操作</a:t>
            </a:r>
            <a:r>
              <a:rPr lang="zh-CN" altLang="en-US" sz="2400" b="1" dirty="0" smtClean="0">
                <a:solidFill>
                  <a:srgbClr val="C00000"/>
                </a:solidFill>
                <a:latin typeface="黑体" panose="02010609060101010101" pitchFamily="49" charset="-122"/>
                <a:ea typeface="黑体" panose="02010609060101010101" pitchFamily="49" charset="-122"/>
              </a:rPr>
              <a:t>系统</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52" name="内容占位符 2"/>
          <p:cNvSpPr txBox="1">
            <a:spLocks/>
          </p:cNvSpPr>
          <p:nvPr/>
        </p:nvSpPr>
        <p:spPr>
          <a:xfrm>
            <a:off x="469647" y="1501891"/>
            <a:ext cx="3260353" cy="36552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smtClean="0">
                <a:latin typeface="微软雅黑" panose="020B0503020204020204" pitchFamily="34" charset="-122"/>
                <a:ea typeface="微软雅黑" panose="020B0503020204020204" pitchFamily="34" charset="-122"/>
              </a:rPr>
              <a:t>主流</a:t>
            </a:r>
            <a:r>
              <a:rPr lang="zh-CN" altLang="en-US" b="1" dirty="0">
                <a:latin typeface="微软雅黑" panose="020B0503020204020204" pitchFamily="34" charset="-122"/>
                <a:ea typeface="微软雅黑" panose="020B0503020204020204" pitchFamily="34" charset="-122"/>
              </a:rPr>
              <a:t>系统</a:t>
            </a:r>
          </a:p>
          <a:p>
            <a:pPr lvl="1">
              <a:lnSpc>
                <a:spcPct val="150000"/>
              </a:lnSpc>
            </a:pPr>
            <a:r>
              <a:rPr lang="zh-CN" altLang="en-US" b="1" dirty="0">
                <a:latin typeface="微软雅黑" panose="020B0503020204020204" pitchFamily="34" charset="-122"/>
                <a:ea typeface="微软雅黑" panose="020B0503020204020204" pitchFamily="34" charset="-122"/>
              </a:rPr>
              <a:t>中科红旗</a:t>
            </a:r>
          </a:p>
          <a:p>
            <a:pPr lvl="1">
              <a:lnSpc>
                <a:spcPct val="150000"/>
              </a:lnSpc>
            </a:pPr>
            <a:r>
              <a:rPr lang="zh-CN" altLang="en-US" b="1" dirty="0">
                <a:latin typeface="微软雅黑" panose="020B0503020204020204" pitchFamily="34" charset="-122"/>
                <a:ea typeface="微软雅黑" panose="020B0503020204020204" pitchFamily="34" charset="-122"/>
              </a:rPr>
              <a:t>中标麒麟</a:t>
            </a:r>
          </a:p>
          <a:p>
            <a:pPr lvl="1">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银河麒麟</a:t>
            </a:r>
          </a:p>
          <a:p>
            <a:pPr lvl="1">
              <a:lnSpc>
                <a:spcPct val="150000"/>
              </a:lnSpc>
            </a:pPr>
            <a:r>
              <a:rPr lang="zh-CN" altLang="en-US" b="1" dirty="0">
                <a:latin typeface="微软雅黑" panose="020B0503020204020204" pitchFamily="34" charset="-122"/>
                <a:ea typeface="微软雅黑" panose="020B0503020204020204" pitchFamily="34" charset="-122"/>
              </a:rPr>
              <a:t>统信（</a:t>
            </a:r>
            <a:r>
              <a:rPr lang="en-US" altLang="zh-CN" b="1" dirty="0">
                <a:latin typeface="微软雅黑" panose="020B0503020204020204" pitchFamily="34" charset="-122"/>
                <a:ea typeface="微软雅黑" panose="020B0503020204020204" pitchFamily="34" charset="-122"/>
              </a:rPr>
              <a:t>UOS</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000" y="970485"/>
            <a:ext cx="5219086" cy="3271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5502229" y="642770"/>
            <a:ext cx="1826141" cy="338554"/>
          </a:xfrm>
          <a:prstGeom prst="rect">
            <a:avLst/>
          </a:prstGeom>
          <a:noFill/>
        </p:spPr>
        <p:txBody>
          <a:bodyPr wrap="none" rtlCol="0">
            <a:spAutoFit/>
          </a:bodyPr>
          <a:lstStyle/>
          <a:p>
            <a:r>
              <a:rPr lang="zh-CN" altLang="en-US" sz="1600" b="1" dirty="0" smtClean="0">
                <a:solidFill>
                  <a:srgbClr val="C00000"/>
                </a:solidFill>
                <a:latin typeface="微软雅黑" panose="020B0503020204020204" pitchFamily="34" charset="-122"/>
                <a:ea typeface="微软雅黑" panose="020B0503020204020204" pitchFamily="34" charset="-122"/>
              </a:rPr>
              <a:t>银河麒麟操作系统</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pic>
        <p:nvPicPr>
          <p:cNvPr id="10242" name="Picture 2" descr="https://p8.itc.cn/images01/20220125/320b58cd67cf4f969ed5d0e57ce117be.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556" y="3329511"/>
            <a:ext cx="5403272" cy="303414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503762" y="6415424"/>
            <a:ext cx="3467616" cy="338554"/>
          </a:xfrm>
          <a:prstGeom prst="rect">
            <a:avLst/>
          </a:prstGeom>
        </p:spPr>
        <p:txBody>
          <a:bodyPr wrap="none">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天宫</a:t>
            </a:r>
            <a:r>
              <a:rPr lang="zh-CN" altLang="en-US" sz="1600" b="1" dirty="0" smtClean="0">
                <a:solidFill>
                  <a:srgbClr val="C00000"/>
                </a:solidFill>
                <a:latin typeface="微软雅黑" panose="020B0503020204020204" pitchFamily="34" charset="-122"/>
                <a:ea typeface="微软雅黑" panose="020B0503020204020204" pitchFamily="34" charset="-122"/>
              </a:rPr>
              <a:t>空间站</a:t>
            </a:r>
            <a:r>
              <a:rPr lang="zh-CN" altLang="en-US" sz="1600" b="1" dirty="0">
                <a:solidFill>
                  <a:srgbClr val="C00000"/>
                </a:solidFill>
                <a:latin typeface="微软雅黑" panose="020B0503020204020204" pitchFamily="34" charset="-122"/>
                <a:ea typeface="微软雅黑" panose="020B0503020204020204" pitchFamily="34" charset="-122"/>
              </a:rPr>
              <a:t>采用</a:t>
            </a:r>
            <a:r>
              <a:rPr lang="zh-CN" altLang="en-US" sz="1600" b="1" dirty="0" smtClean="0">
                <a:solidFill>
                  <a:srgbClr val="C00000"/>
                </a:solidFill>
                <a:latin typeface="微软雅黑" panose="020B0503020204020204" pitchFamily="34" charset="-122"/>
                <a:ea typeface="微软雅黑" panose="020B0503020204020204" pitchFamily="34" charset="-122"/>
              </a:rPr>
              <a:t>了银河麒麟操作系统</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1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1422184"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系统软件</a:t>
            </a:r>
            <a:endParaRPr lang="zh-CN" altLang="en-US" sz="2400" b="1" dirty="0">
              <a:solidFill>
                <a:srgbClr val="C00000"/>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65703" y="1660514"/>
            <a:ext cx="7831931" cy="3733324"/>
          </a:xfrm>
          <a:prstGeom prst="rect">
            <a:avLst/>
          </a:prstGeom>
        </p:spPr>
      </p:pic>
      <p:sp>
        <p:nvSpPr>
          <p:cNvPr id="2" name="矩形 1"/>
          <p:cNvSpPr/>
          <p:nvPr/>
        </p:nvSpPr>
        <p:spPr>
          <a:xfrm>
            <a:off x="195073" y="1501891"/>
            <a:ext cx="4242815" cy="4093428"/>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sz="2000" b="1" dirty="0" smtClean="0">
                <a:latin typeface="微软雅黑" panose="020B0503020204020204" pitchFamily="34" charset="-122"/>
                <a:ea typeface="微软雅黑" panose="020B0503020204020204" pitchFamily="34" charset="-122"/>
              </a:rPr>
              <a:t>一整套</a:t>
            </a:r>
            <a:r>
              <a:rPr lang="zh-CN" altLang="zh-CN" sz="2000" b="1" dirty="0">
                <a:latin typeface="微软雅黑" panose="020B0503020204020204" pitchFamily="34" charset="-122"/>
                <a:ea typeface="微软雅黑" panose="020B0503020204020204" pitchFamily="34" charset="-122"/>
              </a:rPr>
              <a:t>服务于其他程序的</a:t>
            </a:r>
            <a:r>
              <a:rPr lang="zh-CN" altLang="zh-CN" sz="2000" b="1" dirty="0" smtClean="0">
                <a:latin typeface="微软雅黑" panose="020B0503020204020204" pitchFamily="34" charset="-122"/>
                <a:ea typeface="微软雅黑" panose="020B0503020204020204" pitchFamily="34" charset="-122"/>
              </a:rPr>
              <a:t>程序</a:t>
            </a:r>
            <a:endParaRPr lang="en-US" altLang="zh-CN" sz="2000" b="1" dirty="0" smtClean="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zh-CN" sz="2000" b="1" dirty="0" smtClean="0">
                <a:latin typeface="微软雅黑" panose="020B0503020204020204" pitchFamily="34" charset="-122"/>
                <a:ea typeface="微软雅黑" panose="020B0503020204020204" pitchFamily="34" charset="-122"/>
              </a:rPr>
              <a:t>特点</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742950" lvl="2" indent="-285750">
              <a:lnSpc>
                <a:spcPct val="200000"/>
              </a:lnSpc>
              <a:buFont typeface="Wingdings" panose="05000000000000000000" pitchFamily="2" charset="2"/>
              <a:buChar char="ü"/>
            </a:pPr>
            <a:r>
              <a:rPr lang="zh-CN" altLang="zh-CN" b="1" dirty="0" smtClean="0">
                <a:latin typeface="微软雅黑" panose="020B0503020204020204" pitchFamily="34" charset="-122"/>
                <a:ea typeface="微软雅黑" panose="020B0503020204020204" pitchFamily="34" charset="-122"/>
              </a:rPr>
              <a:t>与</a:t>
            </a:r>
            <a:r>
              <a:rPr lang="zh-CN" altLang="zh-CN" b="1" dirty="0">
                <a:latin typeface="微软雅黑" panose="020B0503020204020204" pitchFamily="34" charset="-122"/>
                <a:ea typeface="微软雅黑" panose="020B0503020204020204" pitchFamily="34" charset="-122"/>
              </a:rPr>
              <a:t>硬件大量交互</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742950" lvl="2" indent="-285750">
              <a:lnSpc>
                <a:spcPct val="200000"/>
              </a:lnSpc>
              <a:buFont typeface="Wingdings" panose="05000000000000000000" pitchFamily="2" charset="2"/>
              <a:buChar char="ü"/>
            </a:pPr>
            <a:r>
              <a:rPr lang="zh-CN" altLang="zh-CN" b="1" dirty="0" smtClean="0">
                <a:latin typeface="微软雅黑" panose="020B0503020204020204" pitchFamily="34" charset="-122"/>
                <a:ea typeface="微软雅黑" panose="020B0503020204020204" pitchFamily="34" charset="-122"/>
              </a:rPr>
              <a:t>用户</a:t>
            </a:r>
            <a:r>
              <a:rPr lang="zh-CN" altLang="zh-CN" b="1" dirty="0">
                <a:latin typeface="微软雅黑" panose="020B0503020204020204" pitchFamily="34" charset="-122"/>
                <a:ea typeface="微软雅黑" panose="020B0503020204020204" pitchFamily="34" charset="-122"/>
              </a:rPr>
              <a:t>经常使用</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742950" lvl="2" indent="-285750">
              <a:lnSpc>
                <a:spcPct val="200000"/>
              </a:lnSpc>
              <a:buFont typeface="Wingdings" panose="05000000000000000000" pitchFamily="2" charset="2"/>
              <a:buChar char="ü"/>
            </a:pPr>
            <a:r>
              <a:rPr lang="zh-CN" altLang="zh-CN" b="1" dirty="0" smtClean="0">
                <a:latin typeface="微软雅黑" panose="020B0503020204020204" pitchFamily="34" charset="-122"/>
                <a:ea typeface="微软雅黑" panose="020B0503020204020204" pitchFamily="34" charset="-122"/>
              </a:rPr>
              <a:t>需要</a:t>
            </a:r>
            <a:r>
              <a:rPr lang="zh-CN" altLang="zh-CN" b="1" dirty="0">
                <a:latin typeface="微软雅黑" panose="020B0503020204020204" pitchFamily="34" charset="-122"/>
                <a:ea typeface="微软雅黑" panose="020B0503020204020204" pitchFamily="34" charset="-122"/>
              </a:rPr>
              <a:t>管理共享资源</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742950" lvl="2" indent="-285750">
              <a:lnSpc>
                <a:spcPct val="200000"/>
              </a:lnSpc>
              <a:buFont typeface="Wingdings" panose="05000000000000000000" pitchFamily="2" charset="2"/>
              <a:buChar char="ü"/>
            </a:pPr>
            <a:r>
              <a:rPr lang="zh-CN" altLang="zh-CN" b="1" dirty="0" smtClean="0">
                <a:latin typeface="微软雅黑" panose="020B0503020204020204" pitchFamily="34" charset="-122"/>
                <a:ea typeface="微软雅黑" panose="020B0503020204020204" pitchFamily="34" charset="-122"/>
              </a:rPr>
              <a:t>复杂</a:t>
            </a:r>
            <a:r>
              <a:rPr lang="zh-CN" altLang="zh-CN" b="1" dirty="0">
                <a:latin typeface="微软雅黑" panose="020B0503020204020204" pitchFamily="34" charset="-122"/>
                <a:ea typeface="微软雅黑" panose="020B0503020204020204" pitchFamily="34" charset="-122"/>
              </a:rPr>
              <a:t>的数据结构；</a:t>
            </a:r>
            <a:endParaRPr lang="en-US" altLang="zh-CN" b="1" dirty="0">
              <a:latin typeface="微软雅黑" panose="020B0503020204020204" pitchFamily="34" charset="-122"/>
              <a:ea typeface="微软雅黑" panose="020B0503020204020204" pitchFamily="34" charset="-122"/>
            </a:endParaRPr>
          </a:p>
          <a:p>
            <a:pPr marL="742950" lvl="2" indent="-285750">
              <a:lnSpc>
                <a:spcPct val="200000"/>
              </a:lnSpc>
              <a:buFont typeface="Wingdings" panose="05000000000000000000" pitchFamily="2" charset="2"/>
              <a:buChar char="ü"/>
            </a:pPr>
            <a:r>
              <a:rPr lang="zh-CN" altLang="zh-CN" b="1" dirty="0" smtClean="0">
                <a:latin typeface="微软雅黑" panose="020B0503020204020204" pitchFamily="34" charset="-122"/>
                <a:ea typeface="微软雅黑" panose="020B0503020204020204" pitchFamily="34" charset="-122"/>
              </a:rPr>
              <a:t>多种外部接口。</a:t>
            </a:r>
            <a:endParaRPr lang="zh-CN"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68193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78043"/>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03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软件系统</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1422184" cy="461665"/>
          </a:xfrm>
          <a:prstGeom prst="rect">
            <a:avLst/>
          </a:prstGeom>
        </p:spPr>
        <p:txBody>
          <a:bodyPr wrap="none">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应用软件</a:t>
            </a:r>
            <a:endParaRPr lang="zh-CN" altLang="en-US" sz="2400" b="1" dirty="0">
              <a:solidFill>
                <a:srgbClr val="C00000"/>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0272" y="1905785"/>
            <a:ext cx="8943132" cy="4248472"/>
          </a:xfrm>
          <a:prstGeom prst="rect">
            <a:avLst/>
          </a:prstGeom>
        </p:spPr>
      </p:pic>
    </p:spTree>
    <p:extLst>
      <p:ext uri="{BB962C8B-B14F-4D97-AF65-F5344CB8AC3E}">
        <p14:creationId xmlns:p14="http://schemas.microsoft.com/office/powerpoint/2010/main" val="3696700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630942"/>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01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冯</a:t>
            </a:r>
            <a:r>
              <a:rPr lang="en-US" altLang="zh-CN"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诺依曼结构</a:t>
            </a: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3587842"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计算机各部件的主要功能</a:t>
            </a:r>
          </a:p>
        </p:txBody>
      </p:sp>
      <p:sp>
        <p:nvSpPr>
          <p:cNvPr id="10" name="内容占位符 2"/>
          <p:cNvSpPr txBox="1">
            <a:spLocks/>
          </p:cNvSpPr>
          <p:nvPr/>
        </p:nvSpPr>
        <p:spPr>
          <a:xfrm>
            <a:off x="622841" y="1616075"/>
            <a:ext cx="10767558" cy="43926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mtClean="0">
                <a:latin typeface="微软雅黑" panose="020B0503020204020204" pitchFamily="34" charset="-122"/>
                <a:ea typeface="微软雅黑" panose="020B0503020204020204" pitchFamily="34" charset="-122"/>
              </a:rPr>
              <a:t>1. </a:t>
            </a:r>
            <a:r>
              <a:rPr lang="zh-CN" altLang="en-US" smtClean="0">
                <a:solidFill>
                  <a:srgbClr val="002060"/>
                </a:solidFill>
                <a:latin typeface="微软雅黑" panose="020B0503020204020204" pitchFamily="34" charset="-122"/>
                <a:ea typeface="微软雅黑" panose="020B0503020204020204" pitchFamily="34" charset="-122"/>
              </a:rPr>
              <a:t>运算器</a:t>
            </a:r>
            <a:r>
              <a:rPr lang="zh-CN" altLang="en-US" smtClean="0">
                <a:latin typeface="微软雅黑" panose="020B0503020204020204" pitchFamily="34" charset="-122"/>
                <a:ea typeface="微软雅黑" panose="020B0503020204020204" pitchFamily="34" charset="-122"/>
              </a:rPr>
              <a:t>（</a:t>
            </a:r>
            <a:r>
              <a:rPr lang="en-US" altLang="zh-CN" smtClean="0">
                <a:latin typeface="微软雅黑" panose="020B0503020204020204" pitchFamily="34" charset="-122"/>
                <a:ea typeface="微软雅黑" panose="020B0503020204020204" pitchFamily="34" charset="-122"/>
              </a:rPr>
              <a:t>ALU: Arithmetical and Logical Unit</a:t>
            </a:r>
            <a:r>
              <a:rPr lang="zh-CN" altLang="en-US" smtClean="0">
                <a:latin typeface="微软雅黑" panose="020B0503020204020204" pitchFamily="34" charset="-122"/>
                <a:ea typeface="微软雅黑" panose="020B0503020204020204" pitchFamily="34" charset="-122"/>
              </a:rPr>
              <a:t>）</a:t>
            </a:r>
          </a:p>
          <a:p>
            <a:pPr lvl="1">
              <a:lnSpc>
                <a:spcPct val="150000"/>
              </a:lnSpc>
            </a:pPr>
            <a:r>
              <a:rPr lang="zh-CN" altLang="en-US" smtClean="0">
                <a:latin typeface="微软雅黑" panose="020B0503020204020204" pitchFamily="34" charset="-122"/>
                <a:ea typeface="微软雅黑" panose="020B0503020204020204" pitchFamily="34" charset="-122"/>
              </a:rPr>
              <a:t>运算器的主要功能就是对二进制数据进行</a:t>
            </a:r>
            <a:r>
              <a:rPr lang="zh-CN" altLang="en-US" smtClean="0">
                <a:solidFill>
                  <a:srgbClr val="FF0000"/>
                </a:solidFill>
                <a:latin typeface="微软雅黑" panose="020B0503020204020204" pitchFamily="34" charset="-122"/>
                <a:ea typeface="微软雅黑" panose="020B0503020204020204" pitchFamily="34" charset="-122"/>
              </a:rPr>
              <a:t>算术运算</a:t>
            </a:r>
            <a:r>
              <a:rPr lang="zh-CN" altLang="en-US" smtClean="0">
                <a:latin typeface="微软雅黑" panose="020B0503020204020204" pitchFamily="34" charset="-122"/>
                <a:ea typeface="微软雅黑" panose="020B0503020204020204" pitchFamily="34" charset="-122"/>
              </a:rPr>
              <a:t>和</a:t>
            </a:r>
            <a:r>
              <a:rPr lang="zh-CN" altLang="en-US" smtClean="0">
                <a:solidFill>
                  <a:srgbClr val="FF0000"/>
                </a:solidFill>
                <a:latin typeface="微软雅黑" panose="020B0503020204020204" pitchFamily="34" charset="-122"/>
                <a:ea typeface="微软雅黑" panose="020B0503020204020204" pitchFamily="34" charset="-122"/>
              </a:rPr>
              <a:t>逻辑运算</a:t>
            </a:r>
            <a:r>
              <a:rPr lang="zh-CN" altLang="en-US" smtClean="0">
                <a:latin typeface="微软雅黑" panose="020B0503020204020204" pitchFamily="34" charset="-122"/>
                <a:ea typeface="微软雅黑" panose="020B0503020204020204" pitchFamily="34" charset="-122"/>
              </a:rPr>
              <a:t>，所以也称算术逻辑单元。</a:t>
            </a:r>
            <a:endParaRPr lang="en-US" altLang="zh-CN" smtClean="0">
              <a:latin typeface="微软雅黑" panose="020B0503020204020204" pitchFamily="34" charset="-122"/>
              <a:ea typeface="微软雅黑" panose="020B0503020204020204" pitchFamily="34" charset="-122"/>
            </a:endParaRPr>
          </a:p>
          <a:p>
            <a:pPr lvl="1">
              <a:lnSpc>
                <a:spcPct val="150000"/>
              </a:lnSpc>
            </a:pPr>
            <a:r>
              <a:rPr lang="zh-CN" altLang="en-US" smtClean="0">
                <a:latin typeface="微软雅黑" panose="020B0503020204020204" pitchFamily="34" charset="-122"/>
                <a:ea typeface="微软雅黑" panose="020B0503020204020204" pitchFamily="34" charset="-122"/>
              </a:rPr>
              <a:t>算术运算：加、减、乘、除等；</a:t>
            </a:r>
          </a:p>
          <a:p>
            <a:pPr lvl="1">
              <a:lnSpc>
                <a:spcPct val="150000"/>
              </a:lnSpc>
            </a:pPr>
            <a:r>
              <a:rPr lang="zh-CN" altLang="en-US" smtClean="0">
                <a:latin typeface="微软雅黑" panose="020B0503020204020204" pitchFamily="34" charset="-122"/>
                <a:ea typeface="微软雅黑" panose="020B0503020204020204" pitchFamily="34" charset="-122"/>
              </a:rPr>
              <a:t>逻辑运算：比较、移位、与、或、非、异或等</a:t>
            </a:r>
          </a:p>
          <a:p>
            <a:pPr>
              <a:lnSpc>
                <a:spcPct val="150000"/>
              </a:lnSpc>
            </a:pPr>
            <a:r>
              <a:rPr lang="en-US" altLang="zh-CN" smtClean="0">
                <a:latin typeface="微软雅黑" panose="020B0503020204020204" pitchFamily="34" charset="-122"/>
                <a:ea typeface="微软雅黑" panose="020B0503020204020204" pitchFamily="34" charset="-122"/>
              </a:rPr>
              <a:t>2. </a:t>
            </a:r>
            <a:r>
              <a:rPr lang="zh-CN" altLang="en-US" smtClean="0">
                <a:solidFill>
                  <a:srgbClr val="002060"/>
                </a:solidFill>
                <a:latin typeface="微软雅黑" panose="020B0503020204020204" pitchFamily="34" charset="-122"/>
                <a:ea typeface="微软雅黑" panose="020B0503020204020204" pitchFamily="34" charset="-122"/>
              </a:rPr>
              <a:t>控制器</a:t>
            </a:r>
            <a:r>
              <a:rPr lang="zh-CN" altLang="en-US" smtClean="0">
                <a:latin typeface="微软雅黑" panose="020B0503020204020204" pitchFamily="34" charset="-122"/>
                <a:ea typeface="微软雅黑" panose="020B0503020204020204" pitchFamily="34" charset="-122"/>
              </a:rPr>
              <a:t>（</a:t>
            </a:r>
            <a:r>
              <a:rPr lang="en-US" altLang="zh-CN" smtClean="0">
                <a:latin typeface="微软雅黑" panose="020B0503020204020204" pitchFamily="34" charset="-122"/>
                <a:ea typeface="微软雅黑" panose="020B0503020204020204" pitchFamily="34" charset="-122"/>
              </a:rPr>
              <a:t>CU</a:t>
            </a:r>
            <a:r>
              <a:rPr lang="zh-CN" altLang="en-US" smtClean="0">
                <a:latin typeface="微软雅黑" panose="020B0503020204020204" pitchFamily="34" charset="-122"/>
                <a:ea typeface="微软雅黑" panose="020B0503020204020204" pitchFamily="34" charset="-122"/>
              </a:rPr>
              <a:t>：</a:t>
            </a:r>
            <a:r>
              <a:rPr lang="en-US" altLang="zh-CN" smtClean="0">
                <a:latin typeface="微软雅黑" panose="020B0503020204020204" pitchFamily="34" charset="-122"/>
                <a:ea typeface="微软雅黑" panose="020B0503020204020204" pitchFamily="34" charset="-122"/>
              </a:rPr>
              <a:t>Control Unit</a:t>
            </a:r>
            <a:r>
              <a:rPr lang="zh-CN" altLang="en-US" smtClean="0">
                <a:latin typeface="微软雅黑" panose="020B0503020204020204" pitchFamily="34" charset="-122"/>
                <a:ea typeface="微软雅黑" panose="020B0503020204020204" pitchFamily="34" charset="-122"/>
              </a:rPr>
              <a:t>）</a:t>
            </a:r>
          </a:p>
          <a:p>
            <a:pPr lvl="1">
              <a:lnSpc>
                <a:spcPct val="150000"/>
              </a:lnSpc>
            </a:pPr>
            <a:r>
              <a:rPr lang="zh-CN" altLang="en-US" smtClean="0">
                <a:latin typeface="微软雅黑" panose="020B0503020204020204" pitchFamily="34" charset="-122"/>
                <a:ea typeface="微软雅黑" panose="020B0503020204020204" pitchFamily="34" charset="-122"/>
              </a:rPr>
              <a:t>控制器是整个计算机的控制枢纽，用于控制计算机各部件</a:t>
            </a:r>
            <a:r>
              <a:rPr lang="zh-CN" altLang="en-US" smtClean="0">
                <a:solidFill>
                  <a:srgbClr val="FF0000"/>
                </a:solidFill>
                <a:latin typeface="微软雅黑" panose="020B0503020204020204" pitchFamily="34" charset="-122"/>
                <a:ea typeface="微软雅黑" panose="020B0503020204020204" pitchFamily="34" charset="-122"/>
              </a:rPr>
              <a:t>协调地工作</a:t>
            </a:r>
            <a:r>
              <a:rPr lang="zh-CN" altLang="en-US"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4150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81057"/>
          </a:xfrm>
          <a:prstGeom prst="rect">
            <a:avLst/>
          </a:prstGeom>
          <a:noFill/>
        </p:spPr>
        <p:txBody>
          <a:bodyPr wrap="square" rtlCol="0">
            <a:spAutoFit/>
          </a:bodyPr>
          <a:lstStyle/>
          <a:p>
            <a:pPr>
              <a:lnSpc>
                <a:spcPct val="125000"/>
              </a:lnSpc>
              <a:defRPr/>
            </a:pPr>
            <a:r>
              <a:rPr lang="en-US" altLang="zh-CN"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01 </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冯</a:t>
            </a:r>
            <a:r>
              <a:rPr lang="en-US" altLang="zh-CN"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诺依曼</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结构</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3587842"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计算机各部件的主要</a:t>
            </a:r>
            <a:r>
              <a:rPr lang="zh-CN" altLang="en-US" sz="2400" b="1" dirty="0" smtClean="0">
                <a:solidFill>
                  <a:srgbClr val="C00000"/>
                </a:solidFill>
                <a:latin typeface="黑体" panose="02010609060101010101" pitchFamily="49" charset="-122"/>
                <a:ea typeface="黑体" panose="02010609060101010101" pitchFamily="49" charset="-122"/>
              </a:rPr>
              <a:t>功能</a:t>
            </a:r>
            <a:endParaRPr lang="zh-CN" altLang="en-US" sz="2400" b="1" dirty="0">
              <a:solidFill>
                <a:srgbClr val="C00000"/>
              </a:solidFill>
              <a:latin typeface="黑体" panose="02010609060101010101" pitchFamily="49" charset="-122"/>
              <a:ea typeface="黑体" panose="02010609060101010101" pitchFamily="49" charset="-122"/>
            </a:endParaRPr>
          </a:p>
        </p:txBody>
      </p:sp>
      <p:sp>
        <p:nvSpPr>
          <p:cNvPr id="10" name="内容占位符 2"/>
          <p:cNvSpPr txBox="1">
            <a:spLocks/>
          </p:cNvSpPr>
          <p:nvPr/>
        </p:nvSpPr>
        <p:spPr>
          <a:xfrm>
            <a:off x="622841" y="1616075"/>
            <a:ext cx="10767558" cy="479561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en-US" altLang="zh-CN" sz="2400" dirty="0">
                <a:latin typeface="微软雅黑" panose="020B0503020204020204" pitchFamily="34" charset="-122"/>
                <a:ea typeface="微软雅黑" panose="020B0503020204020204" pitchFamily="34" charset="-122"/>
              </a:rPr>
              <a:t>3.</a:t>
            </a:r>
            <a:r>
              <a:rPr lang="en-US" altLang="zh-CN" sz="2400" dirty="0">
                <a:solidFill>
                  <a:srgbClr val="002060"/>
                </a:solidFill>
                <a:latin typeface="微软雅黑" panose="020B0503020204020204" pitchFamily="34" charset="-122"/>
                <a:ea typeface="微软雅黑" panose="020B0503020204020204" pitchFamily="34" charset="-122"/>
              </a:rPr>
              <a:t> </a:t>
            </a:r>
            <a:r>
              <a:rPr lang="zh-CN" altLang="en-US" sz="2400" dirty="0">
                <a:solidFill>
                  <a:srgbClr val="002060"/>
                </a:solidFill>
                <a:latin typeface="微软雅黑" panose="020B0503020204020204" pitchFamily="34" charset="-122"/>
                <a:ea typeface="微软雅黑" panose="020B0503020204020204" pitchFamily="34" charset="-122"/>
              </a:rPr>
              <a:t>存储器</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Memory</a:t>
            </a:r>
            <a:r>
              <a:rPr lang="zh-CN" altLang="en-US" sz="2400" dirty="0">
                <a:latin typeface="微软雅黑" panose="020B0503020204020204" pitchFamily="34" charset="-122"/>
                <a:ea typeface="微软雅黑" panose="020B0503020204020204" pitchFamily="34" charset="-122"/>
              </a:rPr>
              <a:t>）</a:t>
            </a:r>
          </a:p>
          <a:p>
            <a:pPr lvl="1">
              <a:lnSpc>
                <a:spcPct val="125000"/>
              </a:lnSpc>
            </a:pPr>
            <a:r>
              <a:rPr lang="zh-CN" altLang="en-US" sz="2000" dirty="0">
                <a:latin typeface="微软雅黑" panose="020B0503020204020204" pitchFamily="34" charset="-122"/>
                <a:ea typeface="微软雅黑" panose="020B0503020204020204" pitchFamily="34" charset="-122"/>
              </a:rPr>
              <a:t>存放运行的程序和数据，基本操作包括</a:t>
            </a:r>
            <a:r>
              <a:rPr lang="zh-CN" altLang="en-US" sz="2000" dirty="0">
                <a:solidFill>
                  <a:srgbClr val="C00000"/>
                </a:solidFill>
                <a:latin typeface="微软雅黑" panose="020B0503020204020204" pitchFamily="34" charset="-122"/>
                <a:ea typeface="微软雅黑" panose="020B0503020204020204" pitchFamily="34" charset="-122"/>
              </a:rPr>
              <a:t>写入</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C00000"/>
                </a:solidFill>
                <a:latin typeface="微软雅黑" panose="020B0503020204020204" pitchFamily="34" charset="-122"/>
                <a:ea typeface="微软雅黑" panose="020B0503020204020204" pitchFamily="34" charset="-122"/>
              </a:rPr>
              <a:t>读出</a:t>
            </a:r>
            <a:r>
              <a:rPr lang="zh-CN" altLang="en-US" sz="2000" dirty="0">
                <a:latin typeface="微软雅黑" panose="020B0503020204020204" pitchFamily="34" charset="-122"/>
                <a:ea typeface="微软雅黑" panose="020B0503020204020204" pitchFamily="34" charset="-122"/>
              </a:rPr>
              <a:t>数据。</a:t>
            </a:r>
          </a:p>
          <a:p>
            <a:pPr lvl="1">
              <a:lnSpc>
                <a:spcPct val="125000"/>
              </a:lnSpc>
            </a:pPr>
            <a:r>
              <a:rPr lang="zh-CN" altLang="en-US" sz="2000" dirty="0">
                <a:latin typeface="微软雅黑" panose="020B0503020204020204" pitchFamily="34" charset="-122"/>
                <a:ea typeface="微软雅黑" panose="020B0503020204020204" pitchFamily="34" charset="-122"/>
              </a:rPr>
              <a:t>向存储单元存入数据称为“</a:t>
            </a:r>
            <a:r>
              <a:rPr lang="zh-CN" altLang="en-US" sz="2000" dirty="0">
                <a:solidFill>
                  <a:srgbClr val="C00000"/>
                </a:solidFill>
                <a:latin typeface="微软雅黑" panose="020B0503020204020204" pitchFamily="34" charset="-122"/>
                <a:ea typeface="微软雅黑" panose="020B0503020204020204" pitchFamily="34" charset="-122"/>
              </a:rPr>
              <a:t>写入</a:t>
            </a:r>
            <a:r>
              <a:rPr lang="zh-CN" altLang="en-US" sz="2000" dirty="0">
                <a:latin typeface="微软雅黑" panose="020B0503020204020204" pitchFamily="34" charset="-122"/>
                <a:ea typeface="微软雅黑" panose="020B0503020204020204" pitchFamily="34" charset="-122"/>
              </a:rPr>
              <a:t>”（新数据覆盖原旧数据）；</a:t>
            </a:r>
          </a:p>
          <a:p>
            <a:pPr lvl="1">
              <a:lnSpc>
                <a:spcPct val="125000"/>
              </a:lnSpc>
            </a:pPr>
            <a:r>
              <a:rPr lang="zh-CN" altLang="en-US" sz="2000" dirty="0">
                <a:latin typeface="微软雅黑" panose="020B0503020204020204" pitchFamily="34" charset="-122"/>
                <a:ea typeface="微软雅黑" panose="020B0503020204020204" pitchFamily="34" charset="-122"/>
              </a:rPr>
              <a:t>从存储单元取出数据称为“</a:t>
            </a:r>
            <a:r>
              <a:rPr lang="zh-CN" altLang="en-US" sz="2000" dirty="0">
                <a:solidFill>
                  <a:srgbClr val="C00000"/>
                </a:solidFill>
                <a:latin typeface="微软雅黑" panose="020B0503020204020204" pitchFamily="34" charset="-122"/>
                <a:ea typeface="微软雅黑" panose="020B0503020204020204" pitchFamily="34" charset="-122"/>
              </a:rPr>
              <a:t>读出</a:t>
            </a:r>
            <a:r>
              <a:rPr lang="zh-CN" altLang="en-US" sz="2000" dirty="0">
                <a:latin typeface="微软雅黑" panose="020B0503020204020204" pitchFamily="34" charset="-122"/>
                <a:ea typeface="微软雅黑" panose="020B0503020204020204" pitchFamily="34" charset="-122"/>
              </a:rPr>
              <a:t>”（不破坏原数据）。</a:t>
            </a:r>
          </a:p>
          <a:p>
            <a:pPr>
              <a:lnSpc>
                <a:spcPct val="125000"/>
              </a:lnSpc>
            </a:pPr>
            <a:r>
              <a:rPr lang="en-US" altLang="zh-CN" sz="2400" dirty="0">
                <a:latin typeface="微软雅黑" panose="020B0503020204020204" pitchFamily="34" charset="-122"/>
                <a:ea typeface="微软雅黑" panose="020B0503020204020204" pitchFamily="34" charset="-122"/>
              </a:rPr>
              <a:t>4.</a:t>
            </a:r>
            <a:r>
              <a:rPr lang="en-US" altLang="zh-CN" sz="2400" dirty="0">
                <a:solidFill>
                  <a:srgbClr val="002060"/>
                </a:solidFill>
                <a:latin typeface="微软雅黑" panose="020B0503020204020204" pitchFamily="34" charset="-122"/>
                <a:ea typeface="微软雅黑" panose="020B0503020204020204" pitchFamily="34" charset="-122"/>
              </a:rPr>
              <a:t> </a:t>
            </a:r>
            <a:r>
              <a:rPr lang="zh-CN" altLang="en-US" sz="2400" dirty="0">
                <a:solidFill>
                  <a:srgbClr val="002060"/>
                </a:solidFill>
                <a:latin typeface="微软雅黑" panose="020B0503020204020204" pitchFamily="34" charset="-122"/>
                <a:ea typeface="微软雅黑" panose="020B0503020204020204" pitchFamily="34" charset="-122"/>
              </a:rPr>
              <a:t>输入设备</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Input Device</a:t>
            </a:r>
            <a:r>
              <a:rPr lang="zh-CN" altLang="en-US" sz="2400" dirty="0">
                <a:latin typeface="微软雅黑" panose="020B0503020204020204" pitchFamily="34" charset="-122"/>
                <a:ea typeface="微软雅黑" panose="020B0503020204020204" pitchFamily="34" charset="-122"/>
              </a:rPr>
              <a:t>）  </a:t>
            </a:r>
          </a:p>
          <a:p>
            <a:pPr lvl="1">
              <a:lnSpc>
                <a:spcPct val="125000"/>
              </a:lnSpc>
            </a:pPr>
            <a:r>
              <a:rPr lang="zh-CN" altLang="en-US" sz="2000" dirty="0">
                <a:latin typeface="微软雅黑" panose="020B0503020204020204" pitchFamily="34" charset="-122"/>
                <a:ea typeface="微软雅黑" panose="020B0503020204020204" pitchFamily="34" charset="-122"/>
              </a:rPr>
              <a:t>将输入信息转换为二进制编码</a:t>
            </a:r>
            <a:endParaRPr lang="en-US" altLang="zh-CN" sz="2000" dirty="0">
              <a:latin typeface="微软雅黑" panose="020B0503020204020204" pitchFamily="34" charset="-122"/>
              <a:ea typeface="微软雅黑" panose="020B0503020204020204" pitchFamily="34" charset="-122"/>
            </a:endParaRPr>
          </a:p>
          <a:p>
            <a:pPr lvl="1">
              <a:lnSpc>
                <a:spcPct val="125000"/>
              </a:lnSpc>
            </a:pPr>
            <a:r>
              <a:rPr lang="zh-CN" altLang="en-US" sz="2000" dirty="0">
                <a:latin typeface="微软雅黑" panose="020B0503020204020204" pitchFamily="34" charset="-122"/>
                <a:ea typeface="微软雅黑" panose="020B0503020204020204" pitchFamily="34" charset="-122"/>
              </a:rPr>
              <a:t>用户对计算机进行操作控制</a:t>
            </a:r>
            <a:endParaRPr lang="en-US" altLang="zh-CN" sz="2000" dirty="0">
              <a:latin typeface="微软雅黑" panose="020B0503020204020204" pitchFamily="34" charset="-122"/>
              <a:ea typeface="微软雅黑" panose="020B0503020204020204" pitchFamily="34" charset="-122"/>
            </a:endParaRPr>
          </a:p>
          <a:p>
            <a:pPr lvl="1">
              <a:lnSpc>
                <a:spcPct val="125000"/>
              </a:lnSpc>
            </a:pPr>
            <a:r>
              <a:rPr lang="zh-CN" altLang="en-US" sz="2000" dirty="0">
                <a:latin typeface="微软雅黑" panose="020B0503020204020204" pitchFamily="34" charset="-122"/>
                <a:ea typeface="微软雅黑" panose="020B0503020204020204" pitchFamily="34" charset="-122"/>
              </a:rPr>
              <a:t>常用的输入设备有键盘、鼠标、扫描仪、触摸屏等。</a:t>
            </a:r>
          </a:p>
          <a:p>
            <a:pPr>
              <a:lnSpc>
                <a:spcPct val="125000"/>
              </a:lnSpc>
            </a:pPr>
            <a:r>
              <a:rPr lang="en-US" altLang="zh-CN" sz="2400" dirty="0">
                <a:latin typeface="微软雅黑" panose="020B0503020204020204" pitchFamily="34" charset="-122"/>
                <a:ea typeface="微软雅黑" panose="020B0503020204020204" pitchFamily="34" charset="-122"/>
              </a:rPr>
              <a:t>5. </a:t>
            </a:r>
            <a:r>
              <a:rPr lang="zh-CN" altLang="en-US" sz="2400" dirty="0">
                <a:solidFill>
                  <a:srgbClr val="002060"/>
                </a:solidFill>
                <a:latin typeface="微软雅黑" panose="020B0503020204020204" pitchFamily="34" charset="-122"/>
                <a:ea typeface="微软雅黑" panose="020B0503020204020204" pitchFamily="34" charset="-122"/>
              </a:rPr>
              <a:t>输出设备</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Output Device</a:t>
            </a:r>
            <a:r>
              <a:rPr lang="zh-CN" altLang="en-US" sz="2400" dirty="0">
                <a:latin typeface="微软雅黑" panose="020B0503020204020204" pitchFamily="34" charset="-122"/>
                <a:ea typeface="微软雅黑" panose="020B0503020204020204" pitchFamily="34" charset="-122"/>
              </a:rPr>
              <a:t>）</a:t>
            </a:r>
          </a:p>
          <a:p>
            <a:pPr lvl="1">
              <a:lnSpc>
                <a:spcPct val="125000"/>
              </a:lnSpc>
            </a:pPr>
            <a:r>
              <a:rPr lang="zh-CN" altLang="en-US" sz="2000" dirty="0">
                <a:latin typeface="微软雅黑" panose="020B0503020204020204" pitchFamily="34" charset="-122"/>
                <a:ea typeface="微软雅黑" panose="020B0503020204020204" pitchFamily="34" charset="-122"/>
              </a:rPr>
              <a:t>将处理结果转换为用户熟悉的形式，如，数字、文字、图形、声音、视频等</a:t>
            </a:r>
            <a:endParaRPr lang="en-US" altLang="zh-CN" sz="2000" dirty="0">
              <a:latin typeface="微软雅黑" panose="020B0503020204020204" pitchFamily="34" charset="-122"/>
              <a:ea typeface="微软雅黑" panose="020B0503020204020204" pitchFamily="34" charset="-122"/>
            </a:endParaRPr>
          </a:p>
          <a:p>
            <a:pPr lvl="1">
              <a:lnSpc>
                <a:spcPct val="125000"/>
              </a:lnSpc>
            </a:pPr>
            <a:r>
              <a:rPr lang="zh-CN" altLang="en-US" sz="2000" dirty="0">
                <a:latin typeface="微软雅黑" panose="020B0503020204020204" pitchFamily="34" charset="-122"/>
                <a:ea typeface="微软雅黑" panose="020B0503020204020204" pitchFamily="34" charset="-122"/>
              </a:rPr>
              <a:t>常用的输出设备有显示器、打印机、绘图仪和音响等。</a:t>
            </a:r>
          </a:p>
        </p:txBody>
      </p:sp>
    </p:spTree>
    <p:extLst>
      <p:ext uri="{BB962C8B-B14F-4D97-AF65-F5344CB8AC3E}">
        <p14:creationId xmlns:p14="http://schemas.microsoft.com/office/powerpoint/2010/main" val="11358726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81057"/>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01 </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冯</a:t>
            </a:r>
            <a:r>
              <a:rPr lang="en-US" altLang="zh-CN"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诺依曼结构</a:t>
            </a: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2659702"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计算机如何</a:t>
            </a:r>
            <a:r>
              <a:rPr lang="zh-CN" altLang="en-US" sz="2400" b="1" dirty="0" smtClean="0">
                <a:solidFill>
                  <a:srgbClr val="C00000"/>
                </a:solidFill>
                <a:latin typeface="黑体" panose="02010609060101010101" pitchFamily="49" charset="-122"/>
                <a:ea typeface="黑体" panose="02010609060101010101" pitchFamily="49" charset="-122"/>
              </a:rPr>
              <a:t>工作？</a:t>
            </a:r>
            <a:endParaRPr lang="zh-CN" altLang="en-US" sz="2400" b="1" dirty="0">
              <a:solidFill>
                <a:srgbClr val="C00000"/>
              </a:solidFill>
              <a:latin typeface="黑体" panose="02010609060101010101" pitchFamily="49" charset="-122"/>
              <a:ea typeface="黑体"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012416896"/>
              </p:ext>
            </p:extLst>
          </p:nvPr>
        </p:nvGraphicFramePr>
        <p:xfrm>
          <a:off x="1304046" y="1704121"/>
          <a:ext cx="8895868" cy="3309786"/>
        </p:xfrm>
        <a:graphic>
          <a:graphicData uri="http://schemas.openxmlformats.org/presentationml/2006/ole">
            <mc:AlternateContent xmlns:mc="http://schemas.openxmlformats.org/markup-compatibility/2006">
              <mc:Choice xmlns:v="urn:schemas-microsoft-com:vml" Requires="v">
                <p:oleObj spid="_x0000_s2093" name="Visio" r:id="rId4" imgW="6476977" imgH="2409750" progId="Visio.Drawing.15">
                  <p:embed/>
                </p:oleObj>
              </mc:Choice>
              <mc:Fallback>
                <p:oleObj name="Visio" r:id="rId4" imgW="6476977" imgH="2409750" progId="Visio.Drawing.15">
                  <p:embed/>
                  <p:pic>
                    <p:nvPicPr>
                      <p:cNvPr id="6" name="对象 5"/>
                      <p:cNvPicPr/>
                      <p:nvPr/>
                    </p:nvPicPr>
                    <p:blipFill>
                      <a:blip r:embed="rId5"/>
                      <a:stretch>
                        <a:fillRect/>
                      </a:stretch>
                    </p:blipFill>
                    <p:spPr>
                      <a:xfrm>
                        <a:off x="1304046" y="1704121"/>
                        <a:ext cx="8895868" cy="3309786"/>
                      </a:xfrm>
                      <a:prstGeom prst="rect">
                        <a:avLst/>
                      </a:prstGeom>
                    </p:spPr>
                  </p:pic>
                </p:oleObj>
              </mc:Fallback>
            </mc:AlternateContent>
          </a:graphicData>
        </a:graphic>
      </p:graphicFrame>
      <p:sp>
        <p:nvSpPr>
          <p:cNvPr id="9" name="文本框 8"/>
          <p:cNvSpPr txBox="1"/>
          <p:nvPr/>
        </p:nvSpPr>
        <p:spPr>
          <a:xfrm>
            <a:off x="4685021" y="5124089"/>
            <a:ext cx="2133918" cy="461665"/>
          </a:xfrm>
          <a:prstGeom prst="rect">
            <a:avLst/>
          </a:prstGeom>
          <a:noFill/>
        </p:spPr>
        <p:txBody>
          <a:bodyPr wrap="none" rtlCol="0">
            <a:spAutoFit/>
          </a:bodyPr>
          <a:lstStyle/>
          <a:p>
            <a:r>
              <a:rPr lang="zh-CN" altLang="en-US" dirty="0"/>
              <a:t>读取</a:t>
            </a:r>
            <a:r>
              <a:rPr lang="en-US" altLang="zh-CN" dirty="0"/>
              <a:t>-</a:t>
            </a:r>
            <a:r>
              <a:rPr lang="zh-CN" altLang="en-US" dirty="0" smtClean="0"/>
              <a:t>执行周期</a:t>
            </a:r>
            <a:endParaRPr lang="zh-CN" altLang="en-US" dirty="0"/>
          </a:p>
        </p:txBody>
      </p:sp>
    </p:spTree>
    <p:extLst>
      <p:ext uri="{BB962C8B-B14F-4D97-AF65-F5344CB8AC3E}">
        <p14:creationId xmlns:p14="http://schemas.microsoft.com/office/powerpoint/2010/main" val="120553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81057"/>
          </a:xfrm>
          <a:prstGeom prst="rect">
            <a:avLst/>
          </a:prstGeom>
          <a:noFill/>
        </p:spPr>
        <p:txBody>
          <a:bodyPr wrap="square" rtlCol="0">
            <a:spAutoFit/>
          </a:bodyPr>
          <a:lstStyle/>
          <a:p>
            <a:pPr>
              <a:lnSpc>
                <a:spcPct val="125000"/>
              </a:lnSpc>
              <a:defRPr/>
            </a:pPr>
            <a:r>
              <a:rPr lang="en-US" altLang="zh-CN"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01 </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冯</a:t>
            </a:r>
            <a:r>
              <a:rPr lang="en-US" altLang="zh-CN"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诺依曼</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结构</a:t>
            </a:r>
            <a:endPar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endParaRP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3278462"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存储程序思想的重要性</a:t>
            </a:r>
          </a:p>
        </p:txBody>
      </p:sp>
      <p:sp>
        <p:nvSpPr>
          <p:cNvPr id="10" name="内容占位符 2"/>
          <p:cNvSpPr txBox="1">
            <a:spLocks/>
          </p:cNvSpPr>
          <p:nvPr/>
        </p:nvSpPr>
        <p:spPr>
          <a:xfrm>
            <a:off x="622841" y="1616075"/>
            <a:ext cx="10767558" cy="439261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存储程序的思想</a:t>
            </a:r>
          </a:p>
          <a:p>
            <a:pPr lvl="1">
              <a:lnSpc>
                <a:spcPct val="150000"/>
              </a:lnSpc>
            </a:pPr>
            <a:r>
              <a:rPr lang="zh-CN" altLang="en-US" dirty="0">
                <a:latin typeface="微软雅黑" panose="020B0503020204020204" pitchFamily="34" charset="-122"/>
                <a:ea typeface="微软雅黑" panose="020B0503020204020204" pitchFamily="34" charset="-122"/>
              </a:rPr>
              <a:t>没有内存的计算机无法进行</a:t>
            </a:r>
            <a:r>
              <a:rPr lang="zh-CN" altLang="en-US" dirty="0">
                <a:solidFill>
                  <a:srgbClr val="C00000"/>
                </a:solidFill>
                <a:latin typeface="微软雅黑" panose="020B0503020204020204" pitchFamily="34" charset="-122"/>
                <a:ea typeface="微软雅黑" panose="020B0503020204020204" pitchFamily="34" charset="-122"/>
              </a:rPr>
              <a:t>复杂计算</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程序控制计算机</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诺依曼将程序与数据同等看待，是计算机的一场革命。</a:t>
            </a:r>
          </a:p>
          <a:p>
            <a:pPr lvl="1">
              <a:lnSpc>
                <a:spcPct val="150000"/>
              </a:lnSpc>
            </a:pPr>
            <a:r>
              <a:rPr lang="zh-CN" altLang="en-US" dirty="0">
                <a:latin typeface="微软雅黑" panose="020B0503020204020204" pitchFamily="34" charset="-122"/>
                <a:ea typeface="微软雅黑" panose="020B0503020204020204" pitchFamily="34" charset="-122"/>
              </a:rPr>
              <a:t>早期计算机由</a:t>
            </a:r>
            <a:r>
              <a:rPr lang="zh-CN" altLang="en-US" dirty="0">
                <a:solidFill>
                  <a:srgbClr val="FF0000"/>
                </a:solidFill>
                <a:latin typeface="微软雅黑" panose="020B0503020204020204" pitchFamily="34" charset="-122"/>
                <a:ea typeface="微软雅黑" panose="020B0503020204020204" pitchFamily="34" charset="-122"/>
              </a:rPr>
              <a:t>硬件</a:t>
            </a:r>
            <a:r>
              <a:rPr lang="zh-CN" altLang="en-US" dirty="0">
                <a:latin typeface="微软雅黑" panose="020B0503020204020204" pitchFamily="34" charset="-122"/>
                <a:ea typeface="微软雅黑" panose="020B0503020204020204" pitchFamily="34" charset="-122"/>
              </a:rPr>
              <a:t>（控制器）控制整个系统，存储程序导致了由</a:t>
            </a:r>
            <a:r>
              <a:rPr lang="zh-CN" altLang="en-US" dirty="0">
                <a:solidFill>
                  <a:srgbClr val="FF0000"/>
                </a:solidFill>
                <a:latin typeface="微软雅黑" panose="020B0503020204020204" pitchFamily="34" charset="-122"/>
                <a:ea typeface="微软雅黑" panose="020B0503020204020204" pitchFamily="34" charset="-122"/>
              </a:rPr>
              <a:t>程序</a:t>
            </a:r>
            <a:r>
              <a:rPr lang="zh-CN" altLang="en-US" dirty="0">
                <a:latin typeface="微软雅黑" panose="020B0503020204020204" pitchFamily="34" charset="-122"/>
                <a:ea typeface="微软雅黑" panose="020B0503020204020204" pitchFamily="34" charset="-122"/>
              </a:rPr>
              <a:t>（操作系统）控制计算机。</a:t>
            </a:r>
          </a:p>
          <a:p>
            <a:pPr lvl="1">
              <a:lnSpc>
                <a:spcPct val="150000"/>
              </a:lnSpc>
            </a:pPr>
            <a:r>
              <a:rPr lang="zh-CN" altLang="en-US" dirty="0">
                <a:latin typeface="微软雅黑" panose="020B0503020204020204" pitchFamily="34" charset="-122"/>
                <a:ea typeface="微软雅黑" panose="020B0503020204020204" pitchFamily="34" charset="-122"/>
              </a:rPr>
              <a:t>由程序控制计算机实现了</a:t>
            </a:r>
            <a:r>
              <a:rPr lang="zh-CN" altLang="en-US" dirty="0">
                <a:solidFill>
                  <a:srgbClr val="C00000"/>
                </a:solidFill>
                <a:latin typeface="微软雅黑" panose="020B0503020204020204" pitchFamily="34" charset="-122"/>
                <a:ea typeface="微软雅黑" panose="020B0503020204020204" pitchFamily="34" charset="-122"/>
              </a:rPr>
              <a:t>巴贝奇</a:t>
            </a:r>
            <a:r>
              <a:rPr lang="zh-CN" altLang="en-US" dirty="0">
                <a:latin typeface="微软雅黑" panose="020B0503020204020204" pitchFamily="34" charset="-122"/>
                <a:ea typeface="微软雅黑" panose="020B0503020204020204" pitchFamily="34" charset="-122"/>
              </a:rPr>
              <a:t>对计算机的设计思想。（</a:t>
            </a:r>
            <a:r>
              <a:rPr lang="zh-CN" altLang="en-US" dirty="0">
                <a:solidFill>
                  <a:srgbClr val="C00000"/>
                </a:solidFill>
                <a:latin typeface="微软雅黑" panose="020B0503020204020204" pitchFamily="34" charset="-122"/>
                <a:ea typeface="微软雅黑" panose="020B0503020204020204" pitchFamily="34" charset="-122"/>
              </a:rPr>
              <a:t>线上内容：了解巴贝奇的思想</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37838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CE60CBA-E849-4CBB-8A46-CF0DF2EA1F55}"/>
              </a:ext>
            </a:extLst>
          </p:cNvPr>
          <p:cNvSpPr txBox="1"/>
          <p:nvPr/>
        </p:nvSpPr>
        <p:spPr>
          <a:xfrm>
            <a:off x="856773" y="184613"/>
            <a:ext cx="4150656" cy="581057"/>
          </a:xfrm>
          <a:prstGeom prst="rect">
            <a:avLst/>
          </a:prstGeom>
          <a:noFill/>
        </p:spPr>
        <p:txBody>
          <a:bodyPr wrap="square" rtlCol="0">
            <a:spAutoFit/>
          </a:bodyPr>
          <a:lstStyle/>
          <a:p>
            <a:pPr>
              <a:lnSpc>
                <a:spcPct val="125000"/>
              </a:lnSpc>
              <a:defRPr/>
            </a:pPr>
            <a:r>
              <a:rPr lang="en-US" altLang="zh-CN"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01 </a:t>
            </a:r>
            <a:r>
              <a:rPr lang="zh-CN" altLang="en-US" sz="2800" b="1" dirty="0" smtClean="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冯</a:t>
            </a:r>
            <a:r>
              <a:rPr lang="en-US" altLang="zh-CN"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a:t>
            </a:r>
            <a:r>
              <a:rPr lang="zh-CN" altLang="en-US" sz="2800" b="1" dirty="0">
                <a:solidFill>
                  <a:srgbClr val="BD374A"/>
                </a:solidFill>
                <a:latin typeface="Arial" panose="020B0604020202020204" pitchFamily="34" charset="0"/>
                <a:ea typeface="微软雅黑" panose="020B0503020204020204" pitchFamily="34" charset="-122"/>
                <a:cs typeface="阿里巴巴普惠体" panose="00020600040101010101" pitchFamily="18" charset="-122"/>
                <a:sym typeface="Arial" panose="020B0604020202020204" pitchFamily="34" charset="0"/>
              </a:rPr>
              <a:t>诺依曼结构</a:t>
            </a:r>
          </a:p>
        </p:txBody>
      </p:sp>
      <p:sp>
        <p:nvSpPr>
          <p:cNvPr id="7" name="Freeform 1108">
            <a:extLst>
              <a:ext uri="{FF2B5EF4-FFF2-40B4-BE49-F238E27FC236}">
                <a16:creationId xmlns:a16="http://schemas.microsoft.com/office/drawing/2014/main" id="{6D38A2CB-27E1-44B8-9581-26E6AA94EEAA}"/>
              </a:ext>
            </a:extLst>
          </p:cNvPr>
          <p:cNvSpPr>
            <a:spLocks noEditPoints="1"/>
          </p:cNvSpPr>
          <p:nvPr/>
        </p:nvSpPr>
        <p:spPr bwMode="auto">
          <a:xfrm>
            <a:off x="316454" y="981324"/>
            <a:ext cx="306387" cy="31273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A39E"/>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spcBef>
                <a:spcPts val="0"/>
              </a:spcBef>
              <a:spcAft>
                <a:spcPts val="0"/>
              </a:spcAft>
              <a:defRPr/>
            </a:pPr>
            <a:endParaRPr lang="zh-CN" altLang="en-US" sz="1600" dirty="0">
              <a:solidFill>
                <a:prstClr val="black"/>
              </a:solidFill>
              <a:latin typeface="+mn-ea"/>
              <a:cs typeface="Arial" panose="020B0604020202020204" pitchFamily="34" charset="0"/>
            </a:endParaRPr>
          </a:p>
        </p:txBody>
      </p:sp>
      <p:sp>
        <p:nvSpPr>
          <p:cNvPr id="24" name="矩形 23">
            <a:extLst>
              <a:ext uri="{FF2B5EF4-FFF2-40B4-BE49-F238E27FC236}">
                <a16:creationId xmlns:a16="http://schemas.microsoft.com/office/drawing/2014/main" id="{569B7798-0E7F-400D-B894-0AA25E9A30A9}"/>
              </a:ext>
            </a:extLst>
          </p:cNvPr>
          <p:cNvSpPr/>
          <p:nvPr/>
        </p:nvSpPr>
        <p:spPr>
          <a:xfrm>
            <a:off x="622841" y="901441"/>
            <a:ext cx="3278462" cy="461665"/>
          </a:xfrm>
          <a:prstGeom prst="rect">
            <a:avLst/>
          </a:prstGeom>
        </p:spPr>
        <p:txBody>
          <a:bodyPr wrap="none">
            <a:spAutoFit/>
          </a:bodyPr>
          <a:lstStyle/>
          <a:p>
            <a:r>
              <a:rPr lang="zh-CN" altLang="en-US" sz="2400" b="1" dirty="0">
                <a:solidFill>
                  <a:srgbClr val="C00000"/>
                </a:solidFill>
                <a:latin typeface="黑体" panose="02010609060101010101" pitchFamily="49" charset="-122"/>
                <a:ea typeface="黑体" panose="02010609060101010101" pitchFamily="49" charset="-122"/>
              </a:rPr>
              <a:t>存储程序思想的重要性</a:t>
            </a:r>
          </a:p>
        </p:txBody>
      </p:sp>
      <p:sp>
        <p:nvSpPr>
          <p:cNvPr id="10" name="内容占位符 2"/>
          <p:cNvSpPr txBox="1">
            <a:spLocks/>
          </p:cNvSpPr>
          <p:nvPr/>
        </p:nvSpPr>
        <p:spPr>
          <a:xfrm>
            <a:off x="622841" y="1616075"/>
            <a:ext cx="10767558" cy="43926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smtClean="0">
                <a:latin typeface="微软雅黑" panose="020B0503020204020204" pitchFamily="34" charset="-122"/>
                <a:ea typeface="微软雅黑" panose="020B0503020204020204" pitchFamily="34" charset="-122"/>
              </a:rPr>
              <a:t>3. </a:t>
            </a:r>
            <a:r>
              <a:rPr lang="zh-CN" altLang="en-US" dirty="0" smtClean="0">
                <a:latin typeface="微软雅黑" panose="020B0503020204020204" pitchFamily="34" charset="-122"/>
                <a:ea typeface="微软雅黑" panose="020B0503020204020204" pitchFamily="34" charset="-122"/>
              </a:rPr>
              <a:t>提高</a:t>
            </a:r>
            <a:r>
              <a:rPr lang="zh-CN" altLang="en-US" dirty="0">
                <a:latin typeface="微软雅黑" panose="020B0503020204020204" pitchFamily="34" charset="-122"/>
                <a:ea typeface="微软雅黑" panose="020B0503020204020204" pitchFamily="34" charset="-122"/>
              </a:rPr>
              <a:t>运算效率</a:t>
            </a:r>
          </a:p>
          <a:p>
            <a:pPr lvl="1">
              <a:lnSpc>
                <a:spcPct val="150000"/>
              </a:lnSpc>
            </a:pPr>
            <a:r>
              <a:rPr lang="zh-CN" altLang="en-US" dirty="0">
                <a:latin typeface="微软雅黑" panose="020B0503020204020204" pitchFamily="34" charset="-122"/>
                <a:ea typeface="微软雅黑" panose="020B0503020204020204" pitchFamily="34" charset="-122"/>
              </a:rPr>
              <a:t>计算机从</a:t>
            </a:r>
            <a:r>
              <a:rPr lang="zh-CN" altLang="en-US" dirty="0">
                <a:solidFill>
                  <a:srgbClr val="FF0000"/>
                </a:solidFill>
                <a:latin typeface="微软雅黑" panose="020B0503020204020204" pitchFamily="34" charset="-122"/>
                <a:ea typeface="微软雅黑" panose="020B0503020204020204" pitchFamily="34" charset="-122"/>
              </a:rPr>
              <a:t>存储器</a:t>
            </a:r>
            <a:r>
              <a:rPr lang="zh-CN" altLang="en-US" dirty="0">
                <a:latin typeface="微软雅黑" panose="020B0503020204020204" pitchFamily="34" charset="-122"/>
                <a:ea typeface="微软雅黑" panose="020B0503020204020204" pitchFamily="34" charset="-122"/>
              </a:rPr>
              <a:t>中依次取指令执行，大大提高了运行效率。</a:t>
            </a:r>
          </a:p>
          <a:p>
            <a:pPr>
              <a:lnSpc>
                <a:spcPct val="150000"/>
              </a:lnSpc>
            </a:pPr>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程序员职业的独立</a:t>
            </a:r>
          </a:p>
          <a:p>
            <a:pPr lvl="1">
              <a:lnSpc>
                <a:spcPct val="150000"/>
              </a:lnSpc>
            </a:pPr>
            <a:r>
              <a:rPr lang="zh-CN" altLang="en-US" dirty="0">
                <a:latin typeface="微软雅黑" panose="020B0503020204020204" pitchFamily="34" charset="-122"/>
                <a:ea typeface="微软雅黑" panose="020B0503020204020204" pitchFamily="34" charset="-122"/>
              </a:rPr>
              <a:t>存储程序导致了硬件（操作系统作为控制器进行管理）与软件的分离；</a:t>
            </a:r>
          </a:p>
          <a:p>
            <a:pPr lvl="1">
              <a:lnSpc>
                <a:spcPct val="150000"/>
              </a:lnSpc>
            </a:pPr>
            <a:r>
              <a:rPr lang="zh-CN" altLang="en-US" dirty="0">
                <a:latin typeface="微软雅黑" panose="020B0503020204020204" pitchFamily="34" charset="-122"/>
                <a:ea typeface="微软雅黑" panose="020B0503020204020204" pitchFamily="34" charset="-122"/>
              </a:rPr>
              <a:t>直接催生了程序员这个职业。</a:t>
            </a:r>
          </a:p>
        </p:txBody>
      </p:sp>
    </p:spTree>
    <p:extLst>
      <p:ext uri="{BB962C8B-B14F-4D97-AF65-F5344CB8AC3E}">
        <p14:creationId xmlns:p14="http://schemas.microsoft.com/office/powerpoint/2010/main" val="3489256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5113</TotalTime>
  <Words>5216</Words>
  <Application>Microsoft Office PowerPoint</Application>
  <PresentationFormat>宽屏</PresentationFormat>
  <Paragraphs>580</Paragraphs>
  <Slides>46</Slides>
  <Notes>45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46</vt:i4>
      </vt:variant>
    </vt:vector>
  </HeadingPairs>
  <TitlesOfParts>
    <vt:vector size="64" baseType="lpstr">
      <vt:lpstr>阿里巴巴普惠体</vt:lpstr>
      <vt:lpstr>阿里巴巴普惠体 B</vt:lpstr>
      <vt:lpstr>阿里巴巴普惠体 Heavy</vt:lpstr>
      <vt:lpstr>等线</vt:lpstr>
      <vt:lpstr>等线 Light</vt:lpstr>
      <vt:lpstr>黑体</vt:lpstr>
      <vt:lpstr>楷体_GB2312</vt:lpstr>
      <vt:lpstr>隶书</vt:lpstr>
      <vt:lpstr>微软雅黑</vt:lpstr>
      <vt:lpstr>幼圆</vt:lpstr>
      <vt:lpstr>Arial</vt:lpstr>
      <vt:lpstr>Tahoma</vt:lpstr>
      <vt:lpstr>Times New Roman</vt:lpstr>
      <vt:lpstr>Wingdings</vt:lpstr>
      <vt:lpstr>Office 主题​​</vt:lpstr>
      <vt:lpstr>Visio</vt:lpstr>
      <vt:lpstr>BMP 图象</vt:lpstr>
      <vt:lpstr>Microsoft Visio 2003-2010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201-PC</dc:creator>
  <cp:lastModifiedBy>THINK</cp:lastModifiedBy>
  <cp:revision>581</cp:revision>
  <cp:lastPrinted>2022-04-18T08:40:51Z</cp:lastPrinted>
  <dcterms:created xsi:type="dcterms:W3CDTF">2020-06-17T01:25:37Z</dcterms:created>
  <dcterms:modified xsi:type="dcterms:W3CDTF">2023-09-13T03:45:10Z</dcterms:modified>
</cp:coreProperties>
</file>